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63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2500" autoAdjust="0"/>
    <p:restoredTop sz="94660"/>
  </p:normalViewPr>
  <p:slideViewPr>
    <p:cSldViewPr>
      <p:cViewPr varScale="1">
        <p:scale>
          <a:sx n="68" d="100"/>
          <a:sy n="68" d="100"/>
        </p:scale>
        <p:origin x="-157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D3E249F-F77A-4853-9E24-222DB8AF729A}" type="datetimeFigureOut">
              <a:rPr lang="en-US" smtClean="0"/>
              <a:pPr/>
              <a:t>6/20/2023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151DA8-FF4D-4953-8CF4-87FAC6E6157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 dirty="0" smtClean="0"/>
              <a:t>*</a:t>
            </a:r>
          </a:p>
        </p:txBody>
      </p:sp>
      <p:sp>
        <p:nvSpPr>
          <p:cNvPr id="95235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r>
              <a:rPr lang="en-US" dirty="0" smtClean="0"/>
              <a:t>07/16/96</a:t>
            </a:r>
          </a:p>
        </p:txBody>
      </p:sp>
      <p:sp>
        <p:nvSpPr>
          <p:cNvPr id="95236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 dirty="0" smtClean="0"/>
              <a:t>(c) 2007 National Academy for Software Development - http://academy.devbg.org. All rights reserved. Unauthorized copying or re-distribution is strictly prohibited.*</a:t>
            </a:r>
          </a:p>
        </p:txBody>
      </p:sp>
      <p:sp>
        <p:nvSpPr>
          <p:cNvPr id="9523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F6B654F-C467-4F84-B7A4-D6772683030F}" type="slidenum">
              <a:rPr lang="en-US" smtClean="0"/>
              <a:pPr/>
              <a:t>2</a:t>
            </a:fld>
            <a:r>
              <a:rPr lang="en-US" dirty="0" smtClean="0"/>
              <a:t>##</a:t>
            </a:r>
          </a:p>
        </p:txBody>
      </p:sp>
      <p:sp>
        <p:nvSpPr>
          <p:cNvPr id="952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523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bg-BG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 dirty="0" smtClean="0"/>
              <a:t>*</a:t>
            </a:r>
          </a:p>
        </p:txBody>
      </p:sp>
      <p:sp>
        <p:nvSpPr>
          <p:cNvPr id="96259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r>
              <a:rPr lang="en-US" dirty="0" smtClean="0"/>
              <a:t>07/16/96</a:t>
            </a:r>
          </a:p>
        </p:txBody>
      </p:sp>
      <p:sp>
        <p:nvSpPr>
          <p:cNvPr id="96260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 dirty="0" smtClean="0"/>
              <a:t>(c) 2007 National Academy for Software Development - http://academy.devbg.org. All rights reserved. Unauthorized copying or re-distribution is strictly prohibited.*</a:t>
            </a:r>
          </a:p>
        </p:txBody>
      </p:sp>
      <p:sp>
        <p:nvSpPr>
          <p:cNvPr id="9626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D265368-25E2-4165-B052-AF50CBE6FC21}" type="slidenum">
              <a:rPr lang="en-US" smtClean="0"/>
              <a:pPr/>
              <a:t>4</a:t>
            </a:fld>
            <a:r>
              <a:rPr lang="en-US" dirty="0" smtClean="0"/>
              <a:t>##</a:t>
            </a:r>
          </a:p>
        </p:txBody>
      </p:sp>
      <p:sp>
        <p:nvSpPr>
          <p:cNvPr id="962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62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494" y="4342938"/>
            <a:ext cx="5487013" cy="4114588"/>
          </a:xfrm>
          <a:noFill/>
          <a:ln/>
        </p:spPr>
        <p:txBody>
          <a:bodyPr/>
          <a:lstStyle/>
          <a:p>
            <a:pPr eaLnBrk="1" hangingPunct="1"/>
            <a:endParaRPr lang="bg-BG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 dirty="0" smtClean="0"/>
              <a:t>*</a:t>
            </a:r>
          </a:p>
        </p:txBody>
      </p:sp>
      <p:sp>
        <p:nvSpPr>
          <p:cNvPr id="97283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r>
              <a:rPr lang="en-US" dirty="0" smtClean="0"/>
              <a:t>07/16/96</a:t>
            </a:r>
          </a:p>
        </p:txBody>
      </p:sp>
      <p:sp>
        <p:nvSpPr>
          <p:cNvPr id="97284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 dirty="0" smtClean="0"/>
              <a:t>(c) 2007 National Academy for Software Development - http://academy.devbg.org. All rights reserved. Unauthorized copying or re-distribution is strictly prohibited.*</a:t>
            </a:r>
          </a:p>
        </p:txBody>
      </p:sp>
      <p:sp>
        <p:nvSpPr>
          <p:cNvPr id="9728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F9BCF4F-7FE8-423A-9BC3-82355BB8B1D0}" type="slidenum">
              <a:rPr lang="en-US" smtClean="0"/>
              <a:pPr/>
              <a:t>7</a:t>
            </a:fld>
            <a:r>
              <a:rPr lang="en-US" dirty="0" smtClean="0"/>
              <a:t>##</a:t>
            </a:r>
          </a:p>
        </p:txBody>
      </p:sp>
      <p:sp>
        <p:nvSpPr>
          <p:cNvPr id="972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72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bg-BG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E9D80D-5098-4153-84C1-D219829F37CE}" type="datetimeFigureOut">
              <a:rPr lang="en-US" smtClean="0"/>
              <a:pPr/>
              <a:t>6/20/2023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269C1-58CA-42C0-8D8E-CDC9BC715B4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E9D80D-5098-4153-84C1-D219829F37CE}" type="datetimeFigureOut">
              <a:rPr lang="en-US" smtClean="0"/>
              <a:pPr/>
              <a:t>6/20/2023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269C1-58CA-42C0-8D8E-CDC9BC715B4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E9D80D-5098-4153-84C1-D219829F37CE}" type="datetimeFigureOut">
              <a:rPr lang="en-US" smtClean="0"/>
              <a:pPr/>
              <a:t>6/20/2023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269C1-58CA-42C0-8D8E-CDC9BC715B4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E9D80D-5098-4153-84C1-D219829F37CE}" type="datetimeFigureOut">
              <a:rPr lang="en-US" smtClean="0"/>
              <a:pPr/>
              <a:t>6/20/2023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269C1-58CA-42C0-8D8E-CDC9BC715B4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E9D80D-5098-4153-84C1-D219829F37CE}" type="datetimeFigureOut">
              <a:rPr lang="en-US" smtClean="0"/>
              <a:pPr/>
              <a:t>6/20/2023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269C1-58CA-42C0-8D8E-CDC9BC715B4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E9D80D-5098-4153-84C1-D219829F37CE}" type="datetimeFigureOut">
              <a:rPr lang="en-US" smtClean="0"/>
              <a:pPr/>
              <a:t>6/20/2023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269C1-58CA-42C0-8D8E-CDC9BC715B4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E9D80D-5098-4153-84C1-D219829F37CE}" type="datetimeFigureOut">
              <a:rPr lang="en-US" smtClean="0"/>
              <a:pPr/>
              <a:t>6/20/2023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269C1-58CA-42C0-8D8E-CDC9BC715B4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E9D80D-5098-4153-84C1-D219829F37CE}" type="datetimeFigureOut">
              <a:rPr lang="en-US" smtClean="0"/>
              <a:pPr/>
              <a:t>6/20/2023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269C1-58CA-42C0-8D8E-CDC9BC715B4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E9D80D-5098-4153-84C1-D219829F37CE}" type="datetimeFigureOut">
              <a:rPr lang="en-US" smtClean="0"/>
              <a:pPr/>
              <a:t>6/20/2023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269C1-58CA-42C0-8D8E-CDC9BC715B4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E9D80D-5098-4153-84C1-D219829F37CE}" type="datetimeFigureOut">
              <a:rPr lang="en-US" smtClean="0"/>
              <a:pPr/>
              <a:t>6/20/2023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269C1-58CA-42C0-8D8E-CDC9BC715B4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E9D80D-5098-4153-84C1-D219829F37CE}" type="datetimeFigureOut">
              <a:rPr lang="en-US" smtClean="0"/>
              <a:pPr/>
              <a:t>6/20/2023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269C1-58CA-42C0-8D8E-CDC9BC715B4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E9D80D-5098-4153-84C1-D219829F37CE}" type="datetimeFigureOut">
              <a:rPr lang="en-US" smtClean="0"/>
              <a:pPr/>
              <a:t>6/20/2023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9269C1-58CA-42C0-8D8E-CDC9BC715B4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image" Target="../media/image5.png"/><Relationship Id="rId4" Type="http://schemas.openxmlformats.org/officeDocument/2006/relationships/image" Target="../media/image4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1066800"/>
            <a:ext cx="8229600" cy="1470025"/>
          </a:xfrm>
        </p:spPr>
        <p:txBody>
          <a:bodyPr>
            <a:normAutofit/>
          </a:bodyPr>
          <a:lstStyle/>
          <a:p>
            <a:r>
              <a:rPr lang="en-US" sz="32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>	Web Development/BTCS-2410</a:t>
            </a:r>
            <a:endParaRPr lang="en-US" sz="3200" dirty="0">
              <a:solidFill>
                <a:srgbClr val="7030A0"/>
              </a:solidFill>
              <a:latin typeface="American Typewriter" panose="02090604020004020304" pitchFamily="18" charset="77"/>
            </a:endParaRPr>
          </a:p>
        </p:txBody>
      </p:sp>
      <p:pic>
        <p:nvPicPr>
          <p:cNvPr id="8" name="Picture 2" descr="RIMT University">
            <a:extLst>
              <a:ext uri="{FF2B5EF4-FFF2-40B4-BE49-F238E27FC236}">
                <a16:creationId xmlns="" xmlns:a16="http://schemas.microsoft.com/office/drawing/2014/main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173803" y="0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Footer Placeholder 4">
            <a:extLst>
              <a:ext uri="{FF2B5EF4-FFF2-40B4-BE49-F238E27FC236}">
                <a16:creationId xmlns="" xmlns:a16="http://schemas.microsoft.com/office/drawing/2014/main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5029200" y="6492875"/>
            <a:ext cx="3886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 smtClean="0">
                <a:solidFill>
                  <a:schemeClr val="tx1"/>
                </a:solidFill>
              </a:rPr>
              <a:t>Department of Computer Science &amp; Engineering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0" y="6492875"/>
            <a:ext cx="47244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www.rimt.ac.in</a:t>
            </a:r>
            <a:endParaRPr lang="en-GB" sz="14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11" name="Title 3"/>
          <p:cNvSpPr txBox="1">
            <a:spLocks/>
          </p:cNvSpPr>
          <p:nvPr/>
        </p:nvSpPr>
        <p:spPr>
          <a:xfrm>
            <a:off x="381000" y="2590800"/>
            <a:ext cx="5410200" cy="1447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70000"/>
              </a:lnSpc>
            </a:pPr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9600" dirty="0" smtClean="0">
                <a:solidFill>
                  <a:srgbClr val="7030A0"/>
                </a:solidFill>
                <a:latin typeface="+mn-lt"/>
              </a:rPr>
              <a:t/>
            </a:r>
            <a:br>
              <a:rPr lang="en-IN" sz="9600" dirty="0" smtClean="0">
                <a:solidFill>
                  <a:srgbClr val="7030A0"/>
                </a:solidFill>
                <a:latin typeface="+mn-lt"/>
              </a:rPr>
            </a:br>
            <a:r>
              <a:rPr lang="en-US" sz="9600" dirty="0">
                <a:latin typeface="+mn-lt"/>
              </a:rPr>
              <a:t>Course Name</a:t>
            </a:r>
            <a:r>
              <a:rPr lang="en-US" sz="9600" dirty="0" smtClean="0">
                <a:latin typeface="+mn-lt"/>
              </a:rPr>
              <a:t>: </a:t>
            </a:r>
            <a:r>
              <a:rPr lang="en-US" sz="9600" dirty="0" err="1" smtClean="0">
                <a:latin typeface="+mn-lt"/>
              </a:rPr>
              <a:t>B.Tech</a:t>
            </a:r>
            <a:r>
              <a:rPr lang="en-US" sz="9600" dirty="0" smtClean="0">
                <a:latin typeface="+mn-lt"/>
              </a:rPr>
              <a:t> CSE </a:t>
            </a:r>
            <a:r>
              <a:rPr lang="en-US" sz="9600" dirty="0">
                <a:latin typeface="+mn-lt"/>
              </a:rPr>
              <a:t/>
            </a:r>
            <a:br>
              <a:rPr lang="en-US" sz="9600" dirty="0">
                <a:latin typeface="+mn-lt"/>
              </a:rPr>
            </a:br>
            <a:r>
              <a:rPr lang="en-US" sz="9600" dirty="0" smtClean="0">
                <a:latin typeface="+mn-lt"/>
              </a:rPr>
              <a:t>Semester:4</a:t>
            </a:r>
            <a:r>
              <a:rPr lang="en-US" sz="9600" baseline="30000" dirty="0" smtClean="0">
                <a:latin typeface="+mn-lt"/>
              </a:rPr>
              <a:t>th</a:t>
            </a:r>
            <a:r>
              <a:rPr lang="en-US" sz="9600" dirty="0" smtClean="0">
                <a:latin typeface="+mn-lt"/>
              </a:rPr>
              <a:t>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13" name="Title 3"/>
          <p:cNvSpPr txBox="1">
            <a:spLocks/>
          </p:cNvSpPr>
          <p:nvPr/>
        </p:nvSpPr>
        <p:spPr>
          <a:xfrm>
            <a:off x="4114800" y="4114800"/>
            <a:ext cx="4626154" cy="1447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60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/>
              <a:t>Prepared by</a:t>
            </a:r>
            <a:r>
              <a:rPr lang="en-IN" sz="4000" dirty="0" smtClean="0"/>
              <a:t>:</a:t>
            </a:r>
            <a:r>
              <a:rPr lang="en-US" dirty="0" smtClean="0"/>
              <a:t> Ms. </a:t>
            </a:r>
            <a:r>
              <a:rPr lang="en-US" dirty="0" err="1" smtClean="0"/>
              <a:t>Yogesh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79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57200" y="3200401"/>
            <a:ext cx="8229600" cy="685800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US" dirty="0" smtClean="0"/>
              <a:t>Some HTML Tags</a:t>
            </a:r>
            <a:endParaRPr lang="bg-BG" dirty="0" smtClean="0"/>
          </a:p>
        </p:txBody>
      </p:sp>
      <p:pic>
        <p:nvPicPr>
          <p:cNvPr id="9" name="Picture 2" descr="RIMT University">
            <a:extLst>
              <a:ext uri="{FF2B5EF4-FFF2-40B4-BE49-F238E27FC236}">
                <a16:creationId xmlns="" xmlns:a16="http://schemas.microsoft.com/office/drawing/2014/main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173803" y="0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0" y="6492875"/>
            <a:ext cx="47244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www.rimt.ac.in</a:t>
            </a:r>
            <a:endParaRPr lang="en-GB" sz="14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Tags Attributes</a:t>
            </a:r>
            <a:endParaRPr lang="bg-BG" smtClean="0"/>
          </a:p>
        </p:txBody>
      </p:sp>
      <p:sp>
        <p:nvSpPr>
          <p:cNvPr id="1064963" name="Rectangle 3"/>
          <p:cNvSpPr>
            <a:spLocks noGrp="1" noChangeArrowheads="1"/>
          </p:cNvSpPr>
          <p:nvPr>
            <p:ph idx="1"/>
          </p:nvPr>
        </p:nvSpPr>
        <p:spPr>
          <a:xfrm>
            <a:off x="228600" y="914400"/>
            <a:ext cx="8686800" cy="5715000"/>
          </a:xfrm>
        </p:spPr>
        <p:txBody>
          <a:bodyPr/>
          <a:lstStyle/>
          <a:p>
            <a:pPr>
              <a:lnSpc>
                <a:spcPts val="3700"/>
              </a:lnSpc>
              <a:spcBef>
                <a:spcPts val="300"/>
              </a:spcBef>
              <a:defRPr/>
            </a:pPr>
            <a:r>
              <a:rPr lang="en-US" dirty="0" smtClean="0"/>
              <a:t>Tags can have </a:t>
            </a:r>
            <a:r>
              <a:rPr lang="en-US" dirty="0" smtClean="0">
                <a:solidFill>
                  <a:schemeClr val="accent5">
                    <a:lumMod val="20000"/>
                    <a:lumOff val="80000"/>
                  </a:schemeClr>
                </a:solidFill>
              </a:rPr>
              <a:t>attributes</a:t>
            </a:r>
          </a:p>
          <a:p>
            <a:pPr lvl="1">
              <a:lnSpc>
                <a:spcPts val="3700"/>
              </a:lnSpc>
              <a:spcBef>
                <a:spcPts val="300"/>
              </a:spcBef>
              <a:defRPr/>
            </a:pPr>
            <a:r>
              <a:rPr lang="en-US" dirty="0" smtClean="0"/>
              <a:t>Attributes specify properties and behavior</a:t>
            </a:r>
          </a:p>
          <a:p>
            <a:pPr lvl="1">
              <a:lnSpc>
                <a:spcPts val="3700"/>
              </a:lnSpc>
              <a:spcBef>
                <a:spcPts val="300"/>
              </a:spcBef>
              <a:defRPr/>
            </a:pPr>
            <a:r>
              <a:rPr lang="en-US" dirty="0" smtClean="0"/>
              <a:t>Example:</a:t>
            </a:r>
          </a:p>
          <a:p>
            <a:pPr lvl="1">
              <a:lnSpc>
                <a:spcPts val="3700"/>
              </a:lnSpc>
              <a:spcBef>
                <a:spcPts val="300"/>
              </a:spcBef>
              <a:defRPr/>
            </a:pPr>
            <a:endParaRPr lang="en-US" dirty="0" smtClean="0"/>
          </a:p>
          <a:p>
            <a:pPr lvl="1">
              <a:lnSpc>
                <a:spcPts val="3700"/>
              </a:lnSpc>
              <a:spcBef>
                <a:spcPts val="300"/>
              </a:spcBef>
              <a:defRPr/>
            </a:pPr>
            <a:r>
              <a:rPr lang="en-US" dirty="0" smtClean="0"/>
              <a:t>Few attributes can apply to every element:</a:t>
            </a:r>
          </a:p>
          <a:p>
            <a:pPr lvl="2">
              <a:lnSpc>
                <a:spcPts val="3700"/>
              </a:lnSpc>
              <a:spcBef>
                <a:spcPts val="300"/>
              </a:spcBef>
              <a:defRPr/>
            </a:pPr>
            <a:r>
              <a:rPr lang="en-US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Consolas" pitchFamily="49" charset="0"/>
                <a:cs typeface="Consolas" pitchFamily="49" charset="0"/>
              </a:rPr>
              <a:t>id</a:t>
            </a:r>
            <a:r>
              <a:rPr lang="en-US" dirty="0" smtClean="0"/>
              <a:t>, </a:t>
            </a:r>
            <a:r>
              <a:rPr lang="en-US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Consolas" pitchFamily="49" charset="0"/>
                <a:cs typeface="Consolas" pitchFamily="49" charset="0"/>
              </a:rPr>
              <a:t>style</a:t>
            </a:r>
            <a:r>
              <a:rPr lang="en-US" dirty="0" smtClean="0"/>
              <a:t>, </a:t>
            </a:r>
            <a:r>
              <a:rPr lang="en-US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Consolas" pitchFamily="49" charset="0"/>
                <a:cs typeface="Consolas" pitchFamily="49" charset="0"/>
              </a:rPr>
              <a:t>class</a:t>
            </a:r>
            <a:r>
              <a:rPr lang="en-US" dirty="0" smtClean="0"/>
              <a:t>, </a:t>
            </a:r>
            <a:r>
              <a:rPr lang="en-US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Consolas" pitchFamily="49" charset="0"/>
                <a:cs typeface="Consolas" pitchFamily="49" charset="0"/>
              </a:rPr>
              <a:t>title</a:t>
            </a:r>
          </a:p>
          <a:p>
            <a:pPr lvl="2">
              <a:lnSpc>
                <a:spcPts val="3700"/>
              </a:lnSpc>
              <a:spcBef>
                <a:spcPts val="300"/>
              </a:spcBef>
              <a:defRPr/>
            </a:pPr>
            <a:r>
              <a:rPr lang="en-US" dirty="0" smtClean="0"/>
              <a:t>The </a:t>
            </a:r>
            <a:r>
              <a:rPr lang="en-US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Consolas" pitchFamily="49" charset="0"/>
                <a:cs typeface="Consolas" pitchFamily="49" charset="0"/>
              </a:rPr>
              <a:t>id</a:t>
            </a:r>
            <a:r>
              <a:rPr lang="en-US" dirty="0" smtClean="0"/>
              <a:t> is unique in the document</a:t>
            </a:r>
          </a:p>
          <a:p>
            <a:pPr lvl="2">
              <a:lnSpc>
                <a:spcPts val="3700"/>
              </a:lnSpc>
              <a:spcBef>
                <a:spcPts val="300"/>
              </a:spcBef>
              <a:defRPr/>
            </a:pPr>
            <a:r>
              <a:rPr lang="en-US" dirty="0" smtClean="0"/>
              <a:t>Content of </a:t>
            </a:r>
            <a:r>
              <a:rPr lang="en-US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Consolas" pitchFamily="49" charset="0"/>
                <a:cs typeface="Consolas" pitchFamily="49" charset="0"/>
              </a:rPr>
              <a:t>title</a:t>
            </a:r>
            <a:r>
              <a:rPr lang="en-US" dirty="0" smtClean="0"/>
              <a:t> attribute is displayed as hint when the element is hovered with the mouse</a:t>
            </a:r>
          </a:p>
          <a:p>
            <a:pPr lvl="2">
              <a:lnSpc>
                <a:spcPts val="3700"/>
              </a:lnSpc>
              <a:spcBef>
                <a:spcPts val="300"/>
              </a:spcBef>
              <a:defRPr/>
            </a:pPr>
            <a:r>
              <a:rPr lang="en-US" dirty="0" smtClean="0"/>
              <a:t>Some elements have obligatory attributes</a:t>
            </a:r>
            <a:endParaRPr lang="bg-BG" dirty="0" smtClean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8452FF4-89E3-4D1B-9927-2DBDC00E58D7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  <p:sp>
        <p:nvSpPr>
          <p:cNvPr id="1064964" name="Rectangle 4"/>
          <p:cNvSpPr>
            <a:spLocks noChangeArrowheads="1"/>
          </p:cNvSpPr>
          <p:nvPr/>
        </p:nvSpPr>
        <p:spPr bwMode="auto">
          <a:xfrm>
            <a:off x="990600" y="2590800"/>
            <a:ext cx="7096124" cy="397032"/>
          </a:xfrm>
          <a:prstGeom prst="rect">
            <a:avLst/>
          </a:prstGeom>
          <a:solidFill>
            <a:schemeClr val="accent5">
              <a:lumMod val="40000"/>
              <a:lumOff val="60000"/>
              <a:alpha val="15000"/>
            </a:schemeClr>
          </a:solidFill>
          <a:ln w="12700">
            <a:solidFill>
              <a:schemeClr val="accent5">
                <a:lumMod val="60000"/>
                <a:lumOff val="40000"/>
              </a:schemeClr>
            </a:solidFill>
          </a:ln>
        </p:spPr>
        <p:txBody>
          <a:bodyPr wrap="square">
            <a:spAutoFit/>
          </a:bodyPr>
          <a:lstStyle/>
          <a:p>
            <a:pPr eaLnBrk="0" hangingPunct="0">
              <a:lnSpc>
                <a:spcPct val="90000"/>
              </a:lnSpc>
              <a:spcBef>
                <a:spcPts val="0"/>
              </a:spcBef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US" sz="2200" b="1" noProof="1">
                <a:solidFill>
                  <a:srgbClr val="8CF4F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&lt;img src="</a:t>
            </a:r>
            <a:r>
              <a:rPr lang="en-US" sz="2200" b="1" noProof="1" smtClean="0">
                <a:solidFill>
                  <a:srgbClr val="8CF4F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logo.gif" alt="logo" /&gt;</a:t>
            </a:r>
            <a:endParaRPr lang="en-US" sz="2200" b="1" noProof="1">
              <a:solidFill>
                <a:srgbClr val="8CF4F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9" name="AutoShape 7"/>
          <p:cNvSpPr>
            <a:spLocks noChangeArrowheads="1"/>
          </p:cNvSpPr>
          <p:nvPr/>
        </p:nvSpPr>
        <p:spPr bwMode="auto">
          <a:xfrm>
            <a:off x="3962400" y="2133600"/>
            <a:ext cx="4800600" cy="527804"/>
          </a:xfrm>
          <a:prstGeom prst="wedgeRoundRectCallout">
            <a:avLst>
              <a:gd name="adj1" fmla="val -38490"/>
              <a:gd name="adj2" fmla="val 92910"/>
              <a:gd name="adj3" fmla="val 16667"/>
            </a:avLst>
          </a:prstGeom>
          <a:solidFill>
            <a:srgbClr val="9F8471"/>
          </a:solidFill>
          <a:ln w="6350">
            <a:solidFill>
              <a:schemeClr val="tx1">
                <a:lumMod val="20000"/>
                <a:lumOff val="80000"/>
              </a:schemeClr>
            </a:solidFill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ts val="3000"/>
              </a:lnSpc>
              <a:spcBef>
                <a:spcPts val="0"/>
              </a:spcBef>
              <a:buClr>
                <a:schemeClr val="accent5">
                  <a:lumMod val="40000"/>
                  <a:lumOff val="60000"/>
                </a:schemeClr>
              </a:buClr>
              <a:buSzPct val="70000"/>
            </a:pPr>
            <a:r>
              <a:rPr lang="en-US" sz="2600" b="1" noProof="1" smtClean="0">
                <a:solidFill>
                  <a:srgbClr val="F7FFE7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Consolas" pitchFamily="49" charset="0"/>
              </a:rPr>
              <a:t>Attribute </a:t>
            </a:r>
            <a:r>
              <a:rPr lang="en-US" sz="2600" b="1" noProof="1" smtClean="0">
                <a:solidFill>
                  <a:schemeClr val="accent5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alt</a:t>
            </a:r>
            <a:r>
              <a:rPr lang="en-US" sz="2600" b="1" noProof="1" smtClean="0">
                <a:solidFill>
                  <a:srgbClr val="F7FFE7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Consolas" pitchFamily="49" charset="0"/>
              </a:rPr>
              <a:t> with value "</a:t>
            </a:r>
            <a:r>
              <a:rPr lang="en-US" sz="2600" b="1" noProof="1" smtClean="0">
                <a:solidFill>
                  <a:schemeClr val="accent5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logo</a:t>
            </a:r>
            <a:r>
              <a:rPr lang="en-US" sz="2600" b="1" noProof="1" smtClean="0">
                <a:solidFill>
                  <a:srgbClr val="F7FFE7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Consolas" pitchFamily="49" charset="0"/>
              </a:rPr>
              <a:t>"</a:t>
            </a:r>
          </a:p>
        </p:txBody>
      </p:sp>
      <p:pic>
        <p:nvPicPr>
          <p:cNvPr id="7" name="Picture 2" descr="RIMT University">
            <a:extLst>
              <a:ext uri="{FF2B5EF4-FFF2-40B4-BE49-F238E27FC236}">
                <a16:creationId xmlns="" xmlns:a16="http://schemas.microsoft.com/office/drawing/2014/main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173803" y="0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0" y="6492875"/>
            <a:ext cx="47244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www.rimt.ac.in</a:t>
            </a:r>
            <a:endParaRPr lang="en-GB" sz="14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93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ZA" sz="3800" dirty="0" smtClean="0"/>
              <a:t>Headings and Paragraphs</a:t>
            </a:r>
            <a:endParaRPr lang="en-US" sz="3800" dirty="0" smtClean="0"/>
          </a:p>
        </p:txBody>
      </p:sp>
      <p:sp>
        <p:nvSpPr>
          <p:cNvPr id="869379" name="Rectangle 3"/>
          <p:cNvSpPr>
            <a:spLocks noGrp="1" noChangeArrowheads="1"/>
          </p:cNvSpPr>
          <p:nvPr>
            <p:ph idx="1"/>
          </p:nvPr>
        </p:nvSpPr>
        <p:spPr>
          <a:xfrm>
            <a:off x="323850" y="1217613"/>
            <a:ext cx="8496300" cy="5329237"/>
          </a:xfrm>
        </p:spPr>
        <p:txBody>
          <a:bodyPr/>
          <a:lstStyle/>
          <a:p>
            <a:pPr>
              <a:lnSpc>
                <a:spcPct val="90000"/>
              </a:lnSpc>
              <a:spcBef>
                <a:spcPct val="20000"/>
              </a:spcBef>
              <a:defRPr/>
            </a:pPr>
            <a:r>
              <a:rPr lang="en-ZA" dirty="0" smtClean="0"/>
              <a:t>Heading Tags (h1 – h6)</a:t>
            </a:r>
          </a:p>
          <a:p>
            <a:pPr>
              <a:lnSpc>
                <a:spcPct val="90000"/>
              </a:lnSpc>
              <a:defRPr/>
            </a:pPr>
            <a:endParaRPr lang="en-ZA" dirty="0" smtClean="0"/>
          </a:p>
          <a:p>
            <a:pPr>
              <a:lnSpc>
                <a:spcPct val="90000"/>
              </a:lnSpc>
              <a:defRPr/>
            </a:pPr>
            <a:endParaRPr lang="en-ZA" dirty="0" smtClean="0"/>
          </a:p>
          <a:p>
            <a:pPr>
              <a:lnSpc>
                <a:spcPct val="100000"/>
              </a:lnSpc>
              <a:spcBef>
                <a:spcPct val="60000"/>
              </a:spcBef>
              <a:defRPr/>
            </a:pPr>
            <a:r>
              <a:rPr lang="en-ZA" dirty="0" smtClean="0"/>
              <a:t>Paragraph Tags</a:t>
            </a:r>
          </a:p>
          <a:p>
            <a:pPr>
              <a:lnSpc>
                <a:spcPct val="100000"/>
              </a:lnSpc>
              <a:spcBef>
                <a:spcPct val="20000"/>
              </a:spcBef>
              <a:defRPr/>
            </a:pPr>
            <a:endParaRPr lang="en-ZA" dirty="0" smtClean="0"/>
          </a:p>
          <a:p>
            <a:pPr>
              <a:lnSpc>
                <a:spcPct val="90000"/>
              </a:lnSpc>
              <a:spcBef>
                <a:spcPts val="3600"/>
              </a:spcBef>
              <a:defRPr/>
            </a:pPr>
            <a:r>
              <a:rPr lang="en-ZA" dirty="0" smtClean="0"/>
              <a:t>Sections: </a:t>
            </a:r>
            <a:r>
              <a:rPr lang="en-ZA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Consolas" pitchFamily="49" charset="0"/>
                <a:cs typeface="Consolas" pitchFamily="49" charset="0"/>
              </a:rPr>
              <a:t>div</a:t>
            </a:r>
            <a:r>
              <a:rPr lang="en-ZA" dirty="0" smtClean="0"/>
              <a:t> and </a:t>
            </a:r>
            <a:r>
              <a:rPr lang="en-ZA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Consolas" pitchFamily="49" charset="0"/>
                <a:cs typeface="Consolas" pitchFamily="49" charset="0"/>
              </a:rPr>
              <a:t>span</a:t>
            </a:r>
            <a:endParaRPr lang="en-US" dirty="0" smtClean="0"/>
          </a:p>
        </p:txBody>
      </p:sp>
      <p:sp>
        <p:nvSpPr>
          <p:cNvPr id="7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8452FF4-89E3-4D1B-9927-2DBDC00E58D7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  <p:sp>
        <p:nvSpPr>
          <p:cNvPr id="869380" name="Rectangle 4"/>
          <p:cNvSpPr>
            <a:spLocks noChangeArrowheads="1"/>
          </p:cNvSpPr>
          <p:nvPr/>
        </p:nvSpPr>
        <p:spPr bwMode="auto">
          <a:xfrm>
            <a:off x="685800" y="3733800"/>
            <a:ext cx="7626350" cy="757130"/>
          </a:xfrm>
          <a:prstGeom prst="rect">
            <a:avLst/>
          </a:prstGeom>
          <a:solidFill>
            <a:schemeClr val="accent5">
              <a:lumMod val="40000"/>
              <a:lumOff val="60000"/>
              <a:alpha val="15000"/>
            </a:schemeClr>
          </a:solidFill>
          <a:ln w="12700">
            <a:solidFill>
              <a:schemeClr val="accent5">
                <a:lumMod val="60000"/>
                <a:lumOff val="40000"/>
              </a:schemeClr>
            </a:solidFill>
          </a:ln>
        </p:spPr>
        <p:txBody>
          <a:bodyPr wrap="square">
            <a:spAutoFit/>
          </a:bodyPr>
          <a:lstStyle/>
          <a:p>
            <a:pPr eaLnBrk="0" hangingPunct="0">
              <a:lnSpc>
                <a:spcPct val="90000"/>
              </a:lnSpc>
              <a:spcBef>
                <a:spcPts val="0"/>
              </a:spcBef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US" sz="2400" b="1" noProof="1" smtClean="0">
                <a:solidFill>
                  <a:srgbClr val="8CF4F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&lt;p&gt;This is my first paragraph&lt;/p&gt;</a:t>
            </a:r>
          </a:p>
          <a:p>
            <a:pPr eaLnBrk="0" hangingPunct="0">
              <a:lnSpc>
                <a:spcPct val="90000"/>
              </a:lnSpc>
              <a:spcBef>
                <a:spcPts val="0"/>
              </a:spcBef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US" sz="2400" b="1" noProof="1" smtClean="0">
                <a:solidFill>
                  <a:srgbClr val="8CF4F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&lt;p&gt;This is my second paragraph&lt;/p&gt;</a:t>
            </a:r>
          </a:p>
        </p:txBody>
      </p:sp>
      <p:sp>
        <p:nvSpPr>
          <p:cNvPr id="869381" name="Rectangle 5"/>
          <p:cNvSpPr>
            <a:spLocks noChangeArrowheads="1"/>
          </p:cNvSpPr>
          <p:nvPr/>
        </p:nvSpPr>
        <p:spPr bwMode="auto">
          <a:xfrm>
            <a:off x="755651" y="1847671"/>
            <a:ext cx="7626350" cy="1200329"/>
          </a:xfrm>
          <a:prstGeom prst="rect">
            <a:avLst/>
          </a:prstGeom>
          <a:solidFill>
            <a:schemeClr val="accent5">
              <a:lumMod val="40000"/>
              <a:lumOff val="60000"/>
              <a:alpha val="15000"/>
            </a:schemeClr>
          </a:solidFill>
          <a:ln w="12700">
            <a:solidFill>
              <a:schemeClr val="accent5">
                <a:lumMod val="60000"/>
                <a:lumOff val="40000"/>
              </a:schemeClr>
            </a:solidFill>
          </a:ln>
        </p:spPr>
        <p:txBody>
          <a:bodyPr wrap="square">
            <a:spAutoFit/>
          </a:bodyPr>
          <a:lstStyle/>
          <a:p>
            <a:pPr eaLnBrk="0" hangingPunct="0">
              <a:spcBef>
                <a:spcPts val="0"/>
              </a:spcBef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US" sz="2400" b="1" noProof="1" smtClean="0">
                <a:solidFill>
                  <a:srgbClr val="8CF4F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&lt;h1&gt;Heading 1&lt;/h1&gt;</a:t>
            </a:r>
            <a:endParaRPr lang="en-US" sz="2400" b="1" noProof="1">
              <a:solidFill>
                <a:srgbClr val="8CF4F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olas" pitchFamily="49" charset="0"/>
              <a:cs typeface="Consolas" pitchFamily="49" charset="0"/>
            </a:endParaRPr>
          </a:p>
          <a:p>
            <a:pPr eaLnBrk="0" hangingPunct="0">
              <a:spcBef>
                <a:spcPts val="0"/>
              </a:spcBef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US" sz="2400" b="1" noProof="1" smtClean="0">
                <a:solidFill>
                  <a:srgbClr val="8CF4F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&lt;h2&gt;Sub heading 2&lt;/h2&gt;</a:t>
            </a:r>
          </a:p>
          <a:p>
            <a:pPr eaLnBrk="0" hangingPunct="0">
              <a:spcBef>
                <a:spcPts val="0"/>
              </a:spcBef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US" sz="2400" b="1" noProof="1" smtClean="0">
                <a:solidFill>
                  <a:srgbClr val="8CF4F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&lt;h3&gt;Sub heading 3&lt;/h3&gt;</a:t>
            </a:r>
            <a:endParaRPr lang="en-US" sz="2400" b="1" noProof="1">
              <a:solidFill>
                <a:srgbClr val="8CF4F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869382" name="Rectangle 6"/>
          <p:cNvSpPr>
            <a:spLocks noChangeArrowheads="1"/>
          </p:cNvSpPr>
          <p:nvPr/>
        </p:nvSpPr>
        <p:spPr bwMode="auto">
          <a:xfrm>
            <a:off x="762000" y="5181600"/>
            <a:ext cx="7626350" cy="757130"/>
          </a:xfrm>
          <a:prstGeom prst="rect">
            <a:avLst/>
          </a:prstGeom>
          <a:solidFill>
            <a:schemeClr val="accent5">
              <a:lumMod val="40000"/>
              <a:lumOff val="60000"/>
              <a:alpha val="15000"/>
            </a:schemeClr>
          </a:solidFill>
          <a:ln w="12700">
            <a:solidFill>
              <a:schemeClr val="accent5">
                <a:lumMod val="60000"/>
                <a:lumOff val="40000"/>
              </a:schemeClr>
            </a:solidFill>
          </a:ln>
        </p:spPr>
        <p:txBody>
          <a:bodyPr wrap="square">
            <a:spAutoFit/>
          </a:bodyPr>
          <a:lstStyle/>
          <a:p>
            <a:pPr eaLnBrk="0" hangingPunct="0">
              <a:lnSpc>
                <a:spcPct val="90000"/>
              </a:lnSpc>
              <a:spcBef>
                <a:spcPts val="0"/>
              </a:spcBef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US" sz="2400" b="1" noProof="1">
                <a:solidFill>
                  <a:srgbClr val="8CF4F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&lt;div </a:t>
            </a:r>
            <a:r>
              <a:rPr lang="en-US" sz="2400" b="1" noProof="1" smtClean="0">
                <a:solidFill>
                  <a:srgbClr val="8CF4F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style="background: skyblue;"&gt;</a:t>
            </a:r>
          </a:p>
          <a:p>
            <a:pPr eaLnBrk="0" hangingPunct="0">
              <a:lnSpc>
                <a:spcPct val="90000"/>
              </a:lnSpc>
              <a:spcBef>
                <a:spcPts val="0"/>
              </a:spcBef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US" sz="2400" b="1" noProof="1" smtClean="0">
                <a:solidFill>
                  <a:srgbClr val="8CF4F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   This </a:t>
            </a:r>
            <a:r>
              <a:rPr lang="en-US" sz="2400" b="1" noProof="1">
                <a:solidFill>
                  <a:srgbClr val="8CF4F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is a div&lt;/div&gt;</a:t>
            </a:r>
          </a:p>
        </p:txBody>
      </p:sp>
      <p:pic>
        <p:nvPicPr>
          <p:cNvPr id="8" name="Picture 2" descr="RIMT University">
            <a:extLst>
              <a:ext uri="{FF2B5EF4-FFF2-40B4-BE49-F238E27FC236}">
                <a16:creationId xmlns="" xmlns:a16="http://schemas.microsoft.com/office/drawing/2014/main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173803" y="0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0" y="6492875"/>
            <a:ext cx="47244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www.rimt.ac.in</a:t>
            </a:r>
            <a:endParaRPr lang="en-GB" sz="14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0466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228600"/>
            <a:ext cx="7086600" cy="914400"/>
          </a:xfrm>
        </p:spPr>
        <p:txBody>
          <a:bodyPr>
            <a:normAutofit fontScale="90000"/>
          </a:bodyPr>
          <a:lstStyle/>
          <a:p>
            <a:pPr algn="l">
              <a:defRPr/>
            </a:pPr>
            <a:r>
              <a:rPr lang="en-US" sz="3800" dirty="0" smtClean="0"/>
              <a:t>Headings and Paragraphs – Example </a:t>
            </a:r>
            <a:endParaRPr lang="bg-BG" sz="3800" dirty="0" smtClean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8452FF4-89E3-4D1B-9927-2DBDC00E58D7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  <p:sp>
        <p:nvSpPr>
          <p:cNvPr id="830468" name="Rectangle 4"/>
          <p:cNvSpPr>
            <a:spLocks noChangeArrowheads="1"/>
          </p:cNvSpPr>
          <p:nvPr/>
        </p:nvSpPr>
        <p:spPr bwMode="auto">
          <a:xfrm>
            <a:off x="612775" y="1433286"/>
            <a:ext cx="7920038" cy="4708981"/>
          </a:xfrm>
          <a:prstGeom prst="rect">
            <a:avLst/>
          </a:prstGeom>
          <a:solidFill>
            <a:schemeClr val="accent5">
              <a:lumMod val="40000"/>
              <a:lumOff val="60000"/>
              <a:alpha val="15000"/>
            </a:schemeClr>
          </a:solidFill>
          <a:ln w="12700">
            <a:solidFill>
              <a:schemeClr val="accent5">
                <a:lumMod val="60000"/>
                <a:lumOff val="40000"/>
              </a:schemeClr>
            </a:solidFill>
          </a:ln>
        </p:spPr>
        <p:txBody>
          <a:bodyPr wrap="square">
            <a:spAutoFit/>
          </a:bodyPr>
          <a:lstStyle/>
          <a:p>
            <a:pPr eaLnBrk="0" hangingPunct="0">
              <a:spcBef>
                <a:spcPts val="0"/>
              </a:spcBef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US" sz="2000" b="1" noProof="1" smtClean="0">
                <a:solidFill>
                  <a:srgbClr val="8CF4F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&lt;!DOCTYPE HTML&gt;</a:t>
            </a:r>
          </a:p>
          <a:p>
            <a:pPr eaLnBrk="0" hangingPunct="0">
              <a:spcBef>
                <a:spcPts val="0"/>
              </a:spcBef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US" sz="2000" b="1" noProof="1" smtClean="0">
                <a:solidFill>
                  <a:srgbClr val="8CF4F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&lt;</a:t>
            </a:r>
            <a:r>
              <a:rPr lang="en-US" sz="2000" b="1" noProof="1">
                <a:solidFill>
                  <a:srgbClr val="8CF4F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html&gt;</a:t>
            </a:r>
          </a:p>
          <a:p>
            <a:pPr eaLnBrk="0" hangingPunct="0">
              <a:spcBef>
                <a:spcPts val="0"/>
              </a:spcBef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US" sz="2000" b="1" noProof="1">
                <a:solidFill>
                  <a:srgbClr val="8CF4F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  &lt;head&gt;&lt;title&gt;Headings </a:t>
            </a:r>
            <a:r>
              <a:rPr lang="en-US" sz="2000" b="1" noProof="1" smtClean="0">
                <a:solidFill>
                  <a:srgbClr val="8CF4F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and paragraphs</a:t>
            </a:r>
            <a:r>
              <a:rPr lang="en-US" sz="2000" b="1" noProof="1">
                <a:solidFill>
                  <a:srgbClr val="8CF4F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&lt;/title&gt;&lt;/head&gt;</a:t>
            </a:r>
          </a:p>
          <a:p>
            <a:pPr eaLnBrk="0" hangingPunct="0">
              <a:spcBef>
                <a:spcPts val="0"/>
              </a:spcBef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US" sz="2000" b="1" noProof="1">
                <a:solidFill>
                  <a:srgbClr val="8CF4F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  &lt;body&gt;</a:t>
            </a:r>
          </a:p>
          <a:p>
            <a:pPr eaLnBrk="0" hangingPunct="0">
              <a:spcBef>
                <a:spcPts val="0"/>
              </a:spcBef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US" sz="2000" b="1" noProof="1">
                <a:solidFill>
                  <a:srgbClr val="8CF4F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    &lt;h1&gt;Heading 1&lt;/h1&gt;</a:t>
            </a:r>
          </a:p>
          <a:p>
            <a:pPr eaLnBrk="0" hangingPunct="0">
              <a:spcBef>
                <a:spcPts val="0"/>
              </a:spcBef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US" sz="2000" b="1" noProof="1">
                <a:solidFill>
                  <a:srgbClr val="8CF4F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    &lt;h2&gt;Sub heading 2&lt;/h2&gt;</a:t>
            </a:r>
          </a:p>
          <a:p>
            <a:pPr eaLnBrk="0" hangingPunct="0">
              <a:spcBef>
                <a:spcPts val="0"/>
              </a:spcBef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US" sz="2000" b="1" noProof="1">
                <a:solidFill>
                  <a:srgbClr val="8CF4F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    &lt;h3&gt;Sub heading 3&lt;/h3&gt;</a:t>
            </a:r>
          </a:p>
          <a:p>
            <a:pPr eaLnBrk="0" hangingPunct="0">
              <a:spcBef>
                <a:spcPts val="0"/>
              </a:spcBef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endParaRPr lang="en-US" sz="2000" b="1" noProof="1">
              <a:solidFill>
                <a:srgbClr val="8CF4F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olas" pitchFamily="49" charset="0"/>
              <a:cs typeface="Consolas" pitchFamily="49" charset="0"/>
            </a:endParaRPr>
          </a:p>
          <a:p>
            <a:pPr eaLnBrk="0" hangingPunct="0">
              <a:spcBef>
                <a:spcPts val="0"/>
              </a:spcBef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US" sz="2000" b="1" noProof="1">
                <a:solidFill>
                  <a:srgbClr val="8CF4F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    &lt;p&gt;This is my first paragraph&lt;/p&gt;</a:t>
            </a:r>
          </a:p>
          <a:p>
            <a:pPr eaLnBrk="0" hangingPunct="0">
              <a:spcBef>
                <a:spcPts val="0"/>
              </a:spcBef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US" sz="2000" b="1" noProof="1">
                <a:solidFill>
                  <a:srgbClr val="8CF4F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    &lt;p&gt;This is my second paragraph&lt;/p&gt;</a:t>
            </a:r>
          </a:p>
          <a:p>
            <a:pPr eaLnBrk="0" hangingPunct="0">
              <a:spcBef>
                <a:spcPts val="0"/>
              </a:spcBef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endParaRPr lang="en-US" sz="2000" b="1" noProof="1">
              <a:solidFill>
                <a:srgbClr val="8CF4F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olas" pitchFamily="49" charset="0"/>
              <a:cs typeface="Consolas" pitchFamily="49" charset="0"/>
            </a:endParaRPr>
          </a:p>
          <a:p>
            <a:pPr eaLnBrk="0" hangingPunct="0">
              <a:spcBef>
                <a:spcPts val="0"/>
              </a:spcBef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US" sz="2000" b="1" noProof="1">
                <a:solidFill>
                  <a:srgbClr val="8CF4F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    &lt;div </a:t>
            </a:r>
            <a:r>
              <a:rPr lang="en-US" sz="2000" b="1" noProof="1" smtClean="0">
                <a:solidFill>
                  <a:srgbClr val="8CF4F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style</a:t>
            </a:r>
            <a:r>
              <a:rPr lang="en-US" sz="2000" b="1" noProof="1">
                <a:solidFill>
                  <a:srgbClr val="8CF4F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="background:skyblue"&gt;</a:t>
            </a:r>
          </a:p>
          <a:p>
            <a:pPr eaLnBrk="0" hangingPunct="0">
              <a:spcBef>
                <a:spcPts val="0"/>
              </a:spcBef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US" sz="2000" b="1" noProof="1">
                <a:solidFill>
                  <a:srgbClr val="8CF4F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      This is a div&lt;/div&gt;	</a:t>
            </a:r>
          </a:p>
          <a:p>
            <a:pPr eaLnBrk="0" hangingPunct="0">
              <a:spcBef>
                <a:spcPts val="0"/>
              </a:spcBef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US" sz="2000" b="1" noProof="1">
                <a:solidFill>
                  <a:srgbClr val="8CF4F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  &lt;/body&gt;</a:t>
            </a:r>
          </a:p>
          <a:p>
            <a:pPr eaLnBrk="0" hangingPunct="0">
              <a:spcBef>
                <a:spcPts val="0"/>
              </a:spcBef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US" sz="2000" b="1" noProof="1">
                <a:solidFill>
                  <a:srgbClr val="8CF4F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&lt;/html&gt;</a:t>
            </a:r>
          </a:p>
        </p:txBody>
      </p:sp>
      <p:sp>
        <p:nvSpPr>
          <p:cNvPr id="5" name="Rectangle 4"/>
          <p:cNvSpPr/>
          <p:nvPr/>
        </p:nvSpPr>
        <p:spPr>
          <a:xfrm>
            <a:off x="533400" y="855021"/>
            <a:ext cx="3352800" cy="5525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2575" indent="-282575" eaLnBrk="0" hangingPunct="0">
              <a:lnSpc>
                <a:spcPts val="3800"/>
              </a:lnSpc>
              <a:spcBef>
                <a:spcPts val="600"/>
              </a:spcBef>
              <a:spcAft>
                <a:spcPts val="600"/>
              </a:spcAft>
              <a:buClr>
                <a:srgbClr val="46A6BD">
                  <a:lumMod val="40000"/>
                  <a:lumOff val="60000"/>
                </a:srgbClr>
              </a:buClr>
              <a:buSzPct val="70000"/>
              <a:tabLst>
                <a:tab pos="282575" algn="l"/>
              </a:tabLst>
            </a:pPr>
            <a:r>
              <a:rPr lang="en-US" sz="2800" b="1" dirty="0" smtClean="0">
                <a:solidFill>
                  <a:srgbClr val="EBFFD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/>
              </a:rPr>
              <a:t>headings.html</a:t>
            </a:r>
            <a:endParaRPr lang="en-US" sz="2800" b="1" dirty="0">
              <a:solidFill>
                <a:srgbClr val="CCFF66">
                  <a:lumMod val="40000"/>
                  <a:lumOff val="60000"/>
                </a:srgb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rbel"/>
            </a:endParaRPr>
          </a:p>
        </p:txBody>
      </p:sp>
      <p:pic>
        <p:nvPicPr>
          <p:cNvPr id="7" name="Picture 2" descr="RIMT University">
            <a:extLst>
              <a:ext uri="{FF2B5EF4-FFF2-40B4-BE49-F238E27FC236}">
                <a16:creationId xmlns="" xmlns:a16="http://schemas.microsoft.com/office/drawing/2014/main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173803" y="0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0" y="6492875"/>
            <a:ext cx="47244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www.rimt.ac.in</a:t>
            </a:r>
            <a:endParaRPr lang="en-GB" sz="14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4"/>
          <p:cNvSpPr>
            <a:spLocks noChangeArrowheads="1"/>
          </p:cNvSpPr>
          <p:nvPr/>
        </p:nvSpPr>
        <p:spPr bwMode="auto">
          <a:xfrm>
            <a:off x="612775" y="1433286"/>
            <a:ext cx="7920038" cy="4708981"/>
          </a:xfrm>
          <a:prstGeom prst="rect">
            <a:avLst/>
          </a:prstGeom>
          <a:solidFill>
            <a:schemeClr val="accent5">
              <a:lumMod val="40000"/>
              <a:lumOff val="60000"/>
              <a:alpha val="15000"/>
            </a:schemeClr>
          </a:solidFill>
          <a:ln w="12700">
            <a:solidFill>
              <a:schemeClr val="accent5">
                <a:lumMod val="60000"/>
                <a:lumOff val="40000"/>
              </a:schemeClr>
            </a:solidFill>
          </a:ln>
        </p:spPr>
        <p:txBody>
          <a:bodyPr wrap="square">
            <a:spAutoFit/>
          </a:bodyPr>
          <a:lstStyle/>
          <a:p>
            <a:pPr eaLnBrk="0" hangingPunct="0">
              <a:spcBef>
                <a:spcPts val="0"/>
              </a:spcBef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US" sz="2000" b="1" noProof="1" smtClean="0">
                <a:solidFill>
                  <a:srgbClr val="8CF4F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&lt;!DOCTYPE HTML&gt;</a:t>
            </a:r>
          </a:p>
          <a:p>
            <a:pPr eaLnBrk="0" hangingPunct="0">
              <a:spcBef>
                <a:spcPts val="0"/>
              </a:spcBef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US" sz="2000" b="1" noProof="1" smtClean="0">
                <a:solidFill>
                  <a:srgbClr val="8CF4F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&lt;html&gt;</a:t>
            </a:r>
          </a:p>
          <a:p>
            <a:pPr eaLnBrk="0" hangingPunct="0">
              <a:spcBef>
                <a:spcPts val="0"/>
              </a:spcBef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US" sz="2000" b="1" noProof="1" smtClean="0">
                <a:solidFill>
                  <a:srgbClr val="8CF4F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  &lt;head&gt;&lt;title&gt;Headings and paragraphs&lt;/title&gt;&lt;/head&gt;</a:t>
            </a:r>
          </a:p>
          <a:p>
            <a:pPr eaLnBrk="0" hangingPunct="0">
              <a:spcBef>
                <a:spcPts val="0"/>
              </a:spcBef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US" sz="2000" b="1" noProof="1" smtClean="0">
                <a:solidFill>
                  <a:srgbClr val="8CF4F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  &lt;body&gt;</a:t>
            </a:r>
          </a:p>
          <a:p>
            <a:pPr eaLnBrk="0" hangingPunct="0">
              <a:spcBef>
                <a:spcPts val="0"/>
              </a:spcBef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US" sz="2000" b="1" noProof="1" smtClean="0">
                <a:solidFill>
                  <a:srgbClr val="8CF4F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    &lt;h1&gt;Heading 1&lt;/h1&gt;</a:t>
            </a:r>
          </a:p>
          <a:p>
            <a:pPr eaLnBrk="0" hangingPunct="0">
              <a:spcBef>
                <a:spcPts val="0"/>
              </a:spcBef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US" sz="2000" b="1" noProof="1" smtClean="0">
                <a:solidFill>
                  <a:srgbClr val="8CF4F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    &lt;h2&gt;Sub heading 2&lt;/h2&gt;</a:t>
            </a:r>
          </a:p>
          <a:p>
            <a:pPr eaLnBrk="0" hangingPunct="0">
              <a:spcBef>
                <a:spcPts val="0"/>
              </a:spcBef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US" sz="2000" b="1" noProof="1" smtClean="0">
                <a:solidFill>
                  <a:srgbClr val="8CF4F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    &lt;h3&gt;Sub heading 3&lt;/h3&gt;</a:t>
            </a:r>
          </a:p>
          <a:p>
            <a:pPr eaLnBrk="0" hangingPunct="0">
              <a:spcBef>
                <a:spcPts val="0"/>
              </a:spcBef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endParaRPr lang="en-US" sz="2000" b="1" noProof="1" smtClean="0">
              <a:solidFill>
                <a:srgbClr val="8CF4F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olas" pitchFamily="49" charset="0"/>
              <a:cs typeface="Consolas" pitchFamily="49" charset="0"/>
            </a:endParaRPr>
          </a:p>
          <a:p>
            <a:pPr eaLnBrk="0" hangingPunct="0">
              <a:spcBef>
                <a:spcPts val="0"/>
              </a:spcBef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US" sz="2000" b="1" noProof="1" smtClean="0">
                <a:solidFill>
                  <a:srgbClr val="8CF4F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    &lt;p&gt;This is my first paragraph&lt;/p&gt;</a:t>
            </a:r>
          </a:p>
          <a:p>
            <a:pPr eaLnBrk="0" hangingPunct="0">
              <a:spcBef>
                <a:spcPts val="0"/>
              </a:spcBef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US" sz="2000" b="1" noProof="1" smtClean="0">
                <a:solidFill>
                  <a:srgbClr val="8CF4F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    &lt;p&gt;This is my second paragraph&lt;/p&gt;</a:t>
            </a:r>
          </a:p>
          <a:p>
            <a:pPr eaLnBrk="0" hangingPunct="0">
              <a:spcBef>
                <a:spcPts val="0"/>
              </a:spcBef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endParaRPr lang="en-US" sz="2000" b="1" noProof="1" smtClean="0">
              <a:solidFill>
                <a:srgbClr val="8CF4F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olas" pitchFamily="49" charset="0"/>
              <a:cs typeface="Consolas" pitchFamily="49" charset="0"/>
            </a:endParaRPr>
          </a:p>
          <a:p>
            <a:pPr eaLnBrk="0" hangingPunct="0">
              <a:spcBef>
                <a:spcPts val="0"/>
              </a:spcBef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US" sz="2000" b="1" noProof="1" smtClean="0">
                <a:solidFill>
                  <a:srgbClr val="8CF4F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    &lt;div style="background:skyblue"&gt;</a:t>
            </a:r>
          </a:p>
          <a:p>
            <a:pPr eaLnBrk="0" hangingPunct="0">
              <a:spcBef>
                <a:spcPts val="0"/>
              </a:spcBef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US" sz="2000" b="1" noProof="1" smtClean="0">
                <a:solidFill>
                  <a:srgbClr val="8CF4F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      This is a div&lt;/div&gt;	</a:t>
            </a:r>
          </a:p>
          <a:p>
            <a:pPr eaLnBrk="0" hangingPunct="0">
              <a:spcBef>
                <a:spcPts val="0"/>
              </a:spcBef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US" sz="2000" b="1" noProof="1" smtClean="0">
                <a:solidFill>
                  <a:srgbClr val="8CF4F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  &lt;/body&gt;</a:t>
            </a:r>
          </a:p>
          <a:p>
            <a:pPr eaLnBrk="0" hangingPunct="0">
              <a:spcBef>
                <a:spcPts val="0"/>
              </a:spcBef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US" sz="2000" b="1" noProof="1" smtClean="0">
                <a:solidFill>
                  <a:srgbClr val="8CF4F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&lt;/html&gt;</a:t>
            </a:r>
            <a:endParaRPr lang="en-US" sz="2000" b="1" noProof="1">
              <a:solidFill>
                <a:srgbClr val="8CF4F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830466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152400"/>
            <a:ext cx="7086600" cy="914400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US" sz="3800" dirty="0" smtClean="0"/>
              <a:t>Headings and Paragraphs – Example (2)</a:t>
            </a:r>
            <a:endParaRPr lang="bg-BG" sz="3800" dirty="0" smtClean="0"/>
          </a:p>
        </p:txBody>
      </p:sp>
      <p:sp>
        <p:nvSpPr>
          <p:cNvPr id="7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8452FF4-89E3-4D1B-9927-2DBDC00E58D7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533400" y="855021"/>
            <a:ext cx="3352800" cy="5525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2575" indent="-282575" eaLnBrk="0" hangingPunct="0">
              <a:lnSpc>
                <a:spcPts val="3800"/>
              </a:lnSpc>
              <a:spcBef>
                <a:spcPts val="0"/>
              </a:spcBef>
              <a:spcAft>
                <a:spcPts val="0"/>
              </a:spcAft>
              <a:buClr>
                <a:srgbClr val="46A6BD">
                  <a:lumMod val="40000"/>
                  <a:lumOff val="60000"/>
                </a:srgbClr>
              </a:buClr>
              <a:buSzPct val="70000"/>
              <a:tabLst>
                <a:tab pos="282575" algn="l"/>
              </a:tabLst>
            </a:pPr>
            <a:r>
              <a:rPr lang="en-US" sz="2800" b="1" dirty="0" smtClean="0">
                <a:solidFill>
                  <a:srgbClr val="EBFFD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/>
              </a:rPr>
              <a:t>headings.html</a:t>
            </a:r>
            <a:endParaRPr lang="en-US" sz="2800" b="1" dirty="0">
              <a:solidFill>
                <a:srgbClr val="CCFF66">
                  <a:lumMod val="40000"/>
                  <a:lumOff val="60000"/>
                </a:srgb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rbel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953000" y="1600200"/>
            <a:ext cx="3914775" cy="3857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2" descr="RIMT University">
            <a:extLst>
              <a:ext uri="{FF2B5EF4-FFF2-40B4-BE49-F238E27FC236}">
                <a16:creationId xmlns="" xmlns:a16="http://schemas.microsoft.com/office/drawing/2014/main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173803" y="0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0" y="6492875"/>
            <a:ext cx="47244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www.rimt.ac.in</a:t>
            </a:r>
            <a:endParaRPr lang="en-GB" sz="14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3190" name="Picture 6" descr="http://blog.nitropdf.com/wp-content/uploads/2009/02/paragraph-text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rot="221710">
            <a:off x="518413" y="1042724"/>
            <a:ext cx="5105303" cy="2064261"/>
          </a:xfrm>
          <a:prstGeom prst="roundRect">
            <a:avLst>
              <a:gd name="adj" fmla="val 5676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/>
          <a:scene3d>
            <a:camera prst="perspectiveContrastingRightFacing"/>
            <a:lightRig rig="threePt" dir="t"/>
          </a:scene3d>
        </p:spPr>
      </p:pic>
      <p:sp>
        <p:nvSpPr>
          <p:cNvPr id="97997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82156" y="4876801"/>
            <a:ext cx="7579688" cy="685800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US" dirty="0" smtClean="0"/>
              <a:t>Headings and Paragraphs</a:t>
            </a:r>
            <a:endParaRPr lang="bg-BG" dirty="0" smtClean="0"/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782156" y="5603080"/>
            <a:ext cx="7579688" cy="569120"/>
          </a:xfrm>
        </p:spPr>
        <p:txBody>
          <a:bodyPr>
            <a:normAutofit lnSpcReduction="10000"/>
          </a:bodyPr>
          <a:lstStyle/>
          <a:p>
            <a:r>
              <a:rPr dirty="0" smtClean="0"/>
              <a:t>Live Demo</a:t>
            </a:r>
            <a:endParaRPr lang="bg-BG" dirty="0"/>
          </a:p>
        </p:txBody>
      </p:sp>
      <p:pic>
        <p:nvPicPr>
          <p:cNvPr id="93186" name="Picture 2" descr="http://coe.jmu.edu/LearningToolbox/images/conair1.gif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rot="17771686">
            <a:off x="5057220" y="668552"/>
            <a:ext cx="2533650" cy="3295651"/>
          </a:xfrm>
          <a:prstGeom prst="rect">
            <a:avLst/>
          </a:prstGeom>
          <a:noFill/>
          <a:scene3d>
            <a:camera prst="perspectiveHeroicExtremeLeftFacing"/>
            <a:lightRig rig="threePt" dir="t"/>
          </a:scene3d>
        </p:spPr>
      </p:pic>
      <p:pic>
        <p:nvPicPr>
          <p:cNvPr id="93188" name="Picture 4" descr="http://multimedia.journalism.berkeley.edu/media/upload/tutorials/html/headings.png"/>
          <p:cNvPicPr>
            <a:picLocks noChangeAspect="1" noChangeArrowheads="1"/>
          </p:cNvPicPr>
          <p:nvPr/>
        </p:nvPicPr>
        <p:blipFill rotWithShape="1">
          <a:blip r:embed="rId5" cstate="screen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/>
        </p:blipFill>
        <p:spPr bwMode="auto">
          <a:xfrm>
            <a:off x="2895600" y="2378841"/>
            <a:ext cx="3124200" cy="2116959"/>
          </a:xfrm>
          <a:prstGeom prst="roundRect">
            <a:avLst>
              <a:gd name="adj" fmla="val 5056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</p:pic>
      <p:pic>
        <p:nvPicPr>
          <p:cNvPr id="7" name="Picture 2" descr="RIMT University">
            <a:extLst>
              <a:ext uri="{FF2B5EF4-FFF2-40B4-BE49-F238E27FC236}">
                <a16:creationId xmlns="" xmlns:a16="http://schemas.microsoft.com/office/drawing/2014/main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173803" y="0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0" y="6492875"/>
            <a:ext cx="47244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www.rimt.ac.in</a:t>
            </a:r>
            <a:endParaRPr lang="en-GB" sz="14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</TotalTime>
  <Words>458</Words>
  <Application>Microsoft Office PowerPoint</Application>
  <PresentationFormat>On-screen Show (4:3)</PresentationFormat>
  <Paragraphs>90</Paragraphs>
  <Slides>7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 Web Development/BTCS-2410</vt:lpstr>
      <vt:lpstr>Some HTML Tags</vt:lpstr>
      <vt:lpstr>Tags Attributes</vt:lpstr>
      <vt:lpstr>Headings and Paragraphs</vt:lpstr>
      <vt:lpstr>Headings and Paragraphs – Example </vt:lpstr>
      <vt:lpstr>Headings and Paragraphs – Example (2)</vt:lpstr>
      <vt:lpstr>Headings and Paragraphs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Yogesh</dc:creator>
  <cp:lastModifiedBy>Yogesh</cp:lastModifiedBy>
  <cp:revision>5</cp:revision>
  <dcterms:created xsi:type="dcterms:W3CDTF">2023-06-20T05:31:04Z</dcterms:created>
  <dcterms:modified xsi:type="dcterms:W3CDTF">2023-06-20T07:46:21Z</dcterms:modified>
</cp:coreProperties>
</file>