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2" r:id="rId3"/>
    <p:sldId id="346" r:id="rId4"/>
    <p:sldId id="361" r:id="rId5"/>
    <p:sldId id="360" r:id="rId6"/>
    <p:sldId id="359" r:id="rId7"/>
    <p:sldId id="358" r:id="rId8"/>
    <p:sldId id="357" r:id="rId9"/>
    <p:sldId id="356" r:id="rId10"/>
    <p:sldId id="355" r:id="rId11"/>
    <p:sldId id="354" r:id="rId12"/>
    <p:sldId id="353" r:id="rId13"/>
    <p:sldId id="352" r:id="rId14"/>
    <p:sldId id="351" r:id="rId15"/>
    <p:sldId id="350" r:id="rId16"/>
    <p:sldId id="349" r:id="rId17"/>
    <p:sldId id="348" r:id="rId18"/>
    <p:sldId id="347" r:id="rId19"/>
    <p:sldId id="344" r:id="rId20"/>
    <p:sldId id="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1"/>
    <p:restoredTop sz="94729"/>
  </p:normalViewPr>
  <p:slideViewPr>
    <p:cSldViewPr>
      <p:cViewPr varScale="1">
        <p:scale>
          <a:sx n="68" d="100"/>
          <a:sy n="68"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7/15/2023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DB4388-F365-43A6-8496-C4CC9C5DDCA0}"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B4388-F365-43A6-8496-C4CC9C5DDCA0}"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B4388-F365-43A6-8496-C4CC9C5DDCA0}" type="datetimeFigureOut">
              <a:rPr lang="en-US" smtClean="0"/>
              <a:pPr/>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B4388-F365-43A6-8496-C4CC9C5DDCA0}" type="datetimeFigureOut">
              <a:rPr lang="en-US" smtClean="0"/>
              <a:pPr/>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7/15/2023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ELEMENTS OF MECHANICAL ENGINEERING(BMEC-1201)</a:t>
            </a:r>
            <a:br>
              <a:rPr lang="en-US" dirty="0"/>
            </a:br>
            <a:br>
              <a:rPr lang="en-US" dirty="0"/>
            </a:br>
            <a:endParaRPr lang="en-US" dirty="0"/>
          </a:p>
        </p:txBody>
      </p:sp>
      <p:sp>
        <p:nvSpPr>
          <p:cNvPr id="14" name="Footer Placeholder 4">
            <a:extLst>
              <a:ext uri="{FF2B5EF4-FFF2-40B4-BE49-F238E27FC236}">
                <a16:creationId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r>
              <a:rPr lang="en-IN" sz="4000" dirty="0"/>
              <a:t>Prepared by: </a:t>
            </a:r>
            <a:r>
              <a:rPr lang="en-IN" sz="4000" dirty="0" err="1"/>
              <a:t>Dr.</a:t>
            </a:r>
            <a:r>
              <a:rPr lang="en-IN" sz="4000" dirty="0"/>
              <a:t> Sachin Saini</a:t>
            </a:r>
            <a:br>
              <a:rPr lang="en-US" dirty="0"/>
            </a:br>
            <a:br>
              <a:rPr lang="en-US" dirty="0"/>
            </a:br>
            <a:endParaRPr lang="en-US" dirty="0"/>
          </a:p>
        </p:txBody>
      </p:sp>
      <p:sp>
        <p:nvSpPr>
          <p:cNvPr id="11" name="Title 3"/>
          <p:cNvSpPr txBox="1">
            <a:spLocks/>
          </p:cNvSpPr>
          <p:nvPr/>
        </p:nvSpPr>
        <p:spPr>
          <a:xfrm>
            <a:off x="990599" y="2590800"/>
            <a:ext cx="5367113"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br>
              <a:rPr lang="en-IN" sz="4000" dirty="0">
                <a:solidFill>
                  <a:srgbClr val="7030A0"/>
                </a:solidFill>
                <a:latin typeface="American Typewriter" panose="02090604020004020304" pitchFamily="18" charset="77"/>
              </a:rPr>
            </a:br>
            <a:br>
              <a:rPr lang="en-IN" sz="9600" dirty="0">
                <a:solidFill>
                  <a:srgbClr val="7030A0"/>
                </a:solidFill>
                <a:latin typeface="+mn-lt"/>
              </a:rPr>
            </a:br>
            <a:endParaRPr lang="en-IN" sz="9600" dirty="0">
              <a:solidFill>
                <a:srgbClr val="7030A0"/>
              </a:solidFill>
              <a:latin typeface="+mn-lt"/>
            </a:endParaRPr>
          </a:p>
          <a:p>
            <a:pPr algn="l">
              <a:lnSpc>
                <a:spcPct val="170000"/>
              </a:lnSpc>
            </a:pPr>
            <a:endParaRPr lang="en-IN" sz="9600" dirty="0">
              <a:solidFill>
                <a:srgbClr val="7030A0"/>
              </a:solidFill>
              <a:latin typeface="+mn-lt"/>
            </a:endParaRPr>
          </a:p>
          <a:p>
            <a:pPr algn="l">
              <a:lnSpc>
                <a:spcPct val="170000"/>
              </a:lnSpc>
            </a:pPr>
            <a:endParaRPr lang="en-IN" sz="9600" dirty="0">
              <a:solidFill>
                <a:srgbClr val="7030A0"/>
              </a:solidFill>
              <a:latin typeface="+mn-lt"/>
            </a:endParaRPr>
          </a:p>
          <a:p>
            <a:pPr algn="l">
              <a:lnSpc>
                <a:spcPct val="170000"/>
              </a:lnSpc>
            </a:pPr>
            <a:r>
              <a:rPr lang="en-US" sz="9600" dirty="0">
                <a:latin typeface="+mn-lt"/>
              </a:rPr>
              <a:t>Course Name: ELEMENTS OF MECHANICAL ENGINEERING(BMEC-1201)</a:t>
            </a:r>
            <a:br>
              <a:rPr lang="en-US" sz="9600" dirty="0">
                <a:latin typeface="+mn-lt"/>
              </a:rPr>
            </a:br>
            <a:br>
              <a:rPr lang="en-US" sz="9600" dirty="0">
                <a:latin typeface="+mn-lt"/>
              </a:rPr>
            </a:br>
            <a:r>
              <a:rPr lang="en-US" sz="9600" dirty="0">
                <a:latin typeface="+mn-lt"/>
              </a:rPr>
              <a:t> </a:t>
            </a:r>
            <a:br>
              <a:rPr lang="en-US" sz="9600" dirty="0">
                <a:latin typeface="+mn-lt"/>
              </a:rPr>
            </a:br>
            <a:r>
              <a:rPr lang="en-US" sz="9600" dirty="0">
                <a:latin typeface="+mn-lt"/>
              </a:rPr>
              <a:t>Semester: 2nd</a:t>
            </a:r>
            <a:br>
              <a:rPr lang="en-US" dirty="0"/>
            </a:b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SCHEMATIC SKETCH</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pic>
        <p:nvPicPr>
          <p:cNvPr id="7" name="Content Placeholder 6">
            <a:extLst>
              <a:ext uri="{FF2B5EF4-FFF2-40B4-BE49-F238E27FC236}">
                <a16:creationId xmlns:a16="http://schemas.microsoft.com/office/drawing/2014/main" id="{67C23F4B-506D-4379-96CC-8F531C80B6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79054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6561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DIESEL ENGINES</a:t>
            </a:r>
          </a:p>
        </p:txBody>
      </p:sp>
      <p:sp>
        <p:nvSpPr>
          <p:cNvPr id="3" name="Content Placeholder 2"/>
          <p:cNvSpPr>
            <a:spLocks noGrp="1"/>
          </p:cNvSpPr>
          <p:nvPr>
            <p:ph idx="1"/>
          </p:nvPr>
        </p:nvSpPr>
        <p:spPr/>
        <p:txBody>
          <a:bodyPr>
            <a:normAutofit/>
          </a:bodyPr>
          <a:lstStyle/>
          <a:p>
            <a:pPr marL="0" indent="0" algn="just">
              <a:buNone/>
            </a:pPr>
            <a:r>
              <a:rPr lang="en-GB" sz="2800" b="1" dirty="0">
                <a:effectLst>
                  <a:outerShdw blurRad="38100" dist="38100" dir="2700000" algn="tl">
                    <a:srgbClr val="000000"/>
                  </a:outerShdw>
                </a:effectLst>
                <a:latin typeface="Arial" charset="0"/>
                <a:cs typeface="Lucida Sans Unicode" panose="020B0602030504020204" pitchFamily="34" charset="0"/>
              </a:rPr>
              <a:t>Diesel engines work on the same principle as the two and four stroke engines. They do not need a spark plug to ignite the fuel. During the intake stroke, air does not mixed with the fuel in the cylinder. Instead as the air reaches high enough compression Fuel is then sprayed into the cylinder creating ignition. This pushes the piston down the cylinder at a pressure of 500 PSI, starting the stroke all over again. </a:t>
            </a:r>
            <a:br>
              <a:rPr lang="en-GB" sz="2800" b="1" u="sng" dirty="0">
                <a:effectLst>
                  <a:outerShdw blurRad="38100" dist="38100" dir="2700000" algn="tl">
                    <a:srgbClr val="000000"/>
                  </a:outerShdw>
                </a:effectLst>
                <a:latin typeface="Arial" charset="0"/>
                <a:cs typeface="Lucida Sans Unicode" panose="020B0602030504020204" pitchFamily="34" charset="0"/>
              </a:rPr>
            </a:b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Tree>
    <p:extLst>
      <p:ext uri="{BB962C8B-B14F-4D97-AF65-F5344CB8AC3E}">
        <p14:creationId xmlns:p14="http://schemas.microsoft.com/office/powerpoint/2010/main" val="15078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WORKING OF DIESEL ENGINE</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pic>
        <p:nvPicPr>
          <p:cNvPr id="7" name="Content Placeholder 6" descr="C:\Documents and Settings\Sandro internet\Documenti\Download\diescyc.gif">
            <a:extLst>
              <a:ext uri="{FF2B5EF4-FFF2-40B4-BE49-F238E27FC236}">
                <a16:creationId xmlns:a16="http://schemas.microsoft.com/office/drawing/2014/main" id="{240BE01F-AEF1-43BA-855E-C396703A97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29051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77CB2FB-6746-4C58-960D-3A6AEBCC7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673" y="1743074"/>
            <a:ext cx="2181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015A74D-3337-4C59-8712-6B77A37C3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3923" y="1814512"/>
            <a:ext cx="2181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C8BD9C4-086F-41F6-A1D9-0BFA829F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4760" y="1743074"/>
            <a:ext cx="2181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89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WORKING OF DIESEL ENGINE</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pic>
        <p:nvPicPr>
          <p:cNvPr id="10" name="Content Placeholder 9">
            <a:extLst>
              <a:ext uri="{FF2B5EF4-FFF2-40B4-BE49-F238E27FC236}">
                <a16:creationId xmlns:a16="http://schemas.microsoft.com/office/drawing/2014/main" id="{D3816333-3513-496C-B560-BCCB015099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658133"/>
            <a:ext cx="2181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9F7149E-42D9-48B0-8526-6C50AB55C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156" y="1682751"/>
            <a:ext cx="2181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D6C2A3D-DD6B-422B-BA79-39884A3FE562}"/>
              </a:ext>
            </a:extLst>
          </p:cNvPr>
          <p:cNvSpPr txBox="1"/>
          <p:nvPr/>
        </p:nvSpPr>
        <p:spPr>
          <a:xfrm>
            <a:off x="228600" y="1680406"/>
            <a:ext cx="5867400" cy="4647426"/>
          </a:xfrm>
          <a:prstGeom prst="rect">
            <a:avLst/>
          </a:prstGeom>
          <a:noFill/>
        </p:spPr>
        <p:txBody>
          <a:bodyPr wrap="square" rtlCol="0">
            <a:spAutoFit/>
          </a:bodyPr>
          <a:lstStyle/>
          <a:p>
            <a:pPr algn="just"/>
            <a:r>
              <a:rPr lang="en-US" sz="800" b="1" i="1" dirty="0">
                <a:solidFill>
                  <a:srgbClr val="C00000"/>
                </a:solidFill>
                <a:latin typeface="Arial" charset="0"/>
                <a:cs typeface="Arial" charset="0"/>
              </a:rPr>
              <a:t>Induction Stroke</a:t>
            </a:r>
          </a:p>
          <a:p>
            <a:pPr algn="just"/>
            <a:r>
              <a:rPr lang="en-US" sz="800" b="1" i="1" dirty="0">
                <a:latin typeface="Arial" charset="0"/>
                <a:cs typeface="Arial" charset="0"/>
              </a:rPr>
              <a:t>The induction stroke in a Diesel engine is used to draw in a new volume of charge air into the cylinder. As the power generated in an engine is dependent on the quantity of fuel burnt during combustion and that in turn is determined by the volume of air (oxygen) present, most diesel engines use turbochargers to force air into the cylinder during the induction stroke</a:t>
            </a:r>
            <a:r>
              <a:rPr lang="en-US" b="1" i="1" dirty="0">
                <a:latin typeface="Arial" charset="0"/>
                <a:cs typeface="Arial" charset="0"/>
              </a:rPr>
              <a:t>.</a:t>
            </a:r>
          </a:p>
          <a:p>
            <a:r>
              <a:rPr lang="en-US" sz="800" b="1" i="1" dirty="0">
                <a:solidFill>
                  <a:srgbClr val="C00000"/>
                </a:solidFill>
                <a:latin typeface="Arial" charset="0"/>
                <a:cs typeface="Arial" charset="0"/>
              </a:rPr>
              <a:t>Compression Stroke</a:t>
            </a:r>
          </a:p>
          <a:p>
            <a:r>
              <a:rPr lang="en-US" sz="800" b="1" i="1" dirty="0">
                <a:latin typeface="Arial" charset="0"/>
                <a:cs typeface="Arial" charset="0"/>
              </a:rPr>
              <a:t>The compression stroke begins as the inlet valve closes and the piston is driven upwards in the cylinder bore by the momentum of the crankshaft and flywheel.</a:t>
            </a:r>
          </a:p>
          <a:p>
            <a:pPr algn="just"/>
            <a:r>
              <a:rPr lang="en-US" sz="800" b="1" i="1" dirty="0">
                <a:latin typeface="Arial" charset="0"/>
                <a:cs typeface="Arial" charset="0"/>
              </a:rPr>
              <a:t>The purpose of the compression stroke in a Diesel engine is to raise the temperature of the charge air to the point where fuel injected into the cylinder spontaneously ignites. In this cycle, the separation of fuel from the charge air eliminates problems with auto-ignition and therefore allows Diesel engines to operate at much higher compression ratios than those currently in production with the Otto Cycle</a:t>
            </a:r>
            <a:r>
              <a:rPr lang="en-US" b="1" i="1" dirty="0">
                <a:latin typeface="Arial" charset="0"/>
                <a:cs typeface="Arial" charset="0"/>
              </a:rPr>
              <a:t>.</a:t>
            </a: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a:p>
            <a:pPr algn="just"/>
            <a:endParaRPr lang="en-US" b="1" i="1" dirty="0">
              <a:latin typeface="Arial" charset="0"/>
              <a:cs typeface="Arial" charset="0"/>
            </a:endParaRPr>
          </a:p>
        </p:txBody>
      </p:sp>
      <p:sp>
        <p:nvSpPr>
          <p:cNvPr id="13" name="Rettangolo 6">
            <a:extLst>
              <a:ext uri="{FF2B5EF4-FFF2-40B4-BE49-F238E27FC236}">
                <a16:creationId xmlns:a16="http://schemas.microsoft.com/office/drawing/2014/main" id="{55E2963F-D752-41DF-8771-4DDB55E64A9A}"/>
              </a:ext>
            </a:extLst>
          </p:cNvPr>
          <p:cNvSpPr>
            <a:spLocks noChangeArrowheads="1"/>
          </p:cNvSpPr>
          <p:nvPr/>
        </p:nvSpPr>
        <p:spPr bwMode="auto">
          <a:xfrm>
            <a:off x="457200" y="3694056"/>
            <a:ext cx="249352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b="1" i="1">
                <a:solidFill>
                  <a:srgbClr val="C00000"/>
                </a:solidFill>
                <a:latin typeface="Arial" charset="0"/>
                <a:cs typeface="Arial" charset="0"/>
              </a:rPr>
              <a:t>Power Stroke</a:t>
            </a:r>
          </a:p>
          <a:p>
            <a:pPr algn="just"/>
            <a:r>
              <a:rPr lang="en-US" sz="800" b="1" i="1">
                <a:latin typeface="Arial" charset="0"/>
                <a:cs typeface="Arial" charset="0"/>
              </a:rPr>
              <a:t>The power stroke begins as the injected fuel spontaneously ignites with the air in the cylinder. As the rapidly burning mixture attempts to expand within the cylinder walls, it generates a high pressure which forces the piston down the cylinder bore. The linear motion of the piston is converted into rotary motion through the crankshaft. The rotational energy is imparted as momentum to the flywheel which not only provides power for the end use, but also overcomes the work of compression and mechanical losses incurred in the cycle (valve opening and closing, alternator, fuel injector pump, water pump, etc.). </a:t>
            </a:r>
          </a:p>
        </p:txBody>
      </p:sp>
      <p:sp>
        <p:nvSpPr>
          <p:cNvPr id="14" name="Rettangolo 7">
            <a:extLst>
              <a:ext uri="{FF2B5EF4-FFF2-40B4-BE49-F238E27FC236}">
                <a16:creationId xmlns:a16="http://schemas.microsoft.com/office/drawing/2014/main" id="{E6E78F04-68CA-40D9-BF07-D62BD6E38E4D}"/>
              </a:ext>
            </a:extLst>
          </p:cNvPr>
          <p:cNvSpPr>
            <a:spLocks noChangeArrowheads="1"/>
          </p:cNvSpPr>
          <p:nvPr/>
        </p:nvSpPr>
        <p:spPr bwMode="auto">
          <a:xfrm>
            <a:off x="3386137" y="3708344"/>
            <a:ext cx="2557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solidFill>
                  <a:srgbClr val="C00000"/>
                </a:solidFill>
                <a:latin typeface="Arial" charset="0"/>
                <a:cs typeface="Arial" charset="0"/>
              </a:rPr>
              <a:t>Exhaust Stroke</a:t>
            </a:r>
          </a:p>
          <a:p>
            <a:pPr algn="just"/>
            <a:r>
              <a:rPr lang="en-US" sz="800" b="1" i="1" dirty="0">
                <a:latin typeface="Arial" charset="0"/>
                <a:cs typeface="Arial" charset="0"/>
              </a:rPr>
              <a:t>The exhaust stroke is as critical to the smooth and efficient operation of the engine as that of induction. As the name suggests, it's the stroke during which the gases formed during combustion are ejected from the cylinder. This needs to be as complete a process as possible, as any remaining gases displace an equivalent volume of the new charge air and leads to a reduction in the maximum possible power.</a:t>
            </a:r>
          </a:p>
        </p:txBody>
      </p:sp>
    </p:spTree>
    <p:extLst>
      <p:ext uri="{BB962C8B-B14F-4D97-AF65-F5344CB8AC3E}">
        <p14:creationId xmlns:p14="http://schemas.microsoft.com/office/powerpoint/2010/main" val="3479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 y="174606"/>
            <a:ext cx="10972800" cy="1189038"/>
          </a:xfrm>
        </p:spPr>
        <p:txBody>
          <a:bodyPr>
            <a:normAutofit/>
          </a:bodyPr>
          <a:lstStyle/>
          <a:p>
            <a:pPr algn="ctr"/>
            <a:r>
              <a:rPr lang="en-IN" sz="2800" b="1" dirty="0"/>
              <a:t>COMPARISON BETWEEN DIESEL AND PETROL ENGINES</a:t>
            </a:r>
          </a:p>
        </p:txBody>
      </p:sp>
      <p:sp>
        <p:nvSpPr>
          <p:cNvPr id="3" name="Content Placeholder 2"/>
          <p:cNvSpPr>
            <a:spLocks noGrp="1"/>
          </p:cNvSpPr>
          <p:nvPr>
            <p:ph idx="1"/>
          </p:nvPr>
        </p:nvSpPr>
        <p:spPr>
          <a:xfrm>
            <a:off x="515816" y="989249"/>
            <a:ext cx="11066584" cy="5136917"/>
          </a:xfrm>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grpSp>
        <p:nvGrpSpPr>
          <p:cNvPr id="7" name="Gruppo 11">
            <a:extLst>
              <a:ext uri="{FF2B5EF4-FFF2-40B4-BE49-F238E27FC236}">
                <a16:creationId xmlns:a16="http://schemas.microsoft.com/office/drawing/2014/main" id="{6D3068EC-9440-445C-846A-6079216E8A94}"/>
              </a:ext>
            </a:extLst>
          </p:cNvPr>
          <p:cNvGrpSpPr>
            <a:grpSpLocks/>
          </p:cNvGrpSpPr>
          <p:nvPr/>
        </p:nvGrpSpPr>
        <p:grpSpPr bwMode="auto">
          <a:xfrm>
            <a:off x="515816" y="1123950"/>
            <a:ext cx="11066584" cy="16956934"/>
            <a:chOff x="428596" y="1643050"/>
            <a:chExt cx="8429684" cy="3143272"/>
          </a:xfrm>
        </p:grpSpPr>
        <p:sp>
          <p:nvSpPr>
            <p:cNvPr id="14" name="Text Box 9">
              <a:extLst>
                <a:ext uri="{FF2B5EF4-FFF2-40B4-BE49-F238E27FC236}">
                  <a16:creationId xmlns:a16="http://schemas.microsoft.com/office/drawing/2014/main" id="{9E19BF9E-7F5E-4682-8241-5D47B6EEE0DC}"/>
                </a:ext>
              </a:extLst>
            </p:cNvPr>
            <p:cNvSpPr txBox="1">
              <a:spLocks noChangeArrowheads="1"/>
            </p:cNvSpPr>
            <p:nvPr/>
          </p:nvSpPr>
          <p:spPr bwMode="auto">
            <a:xfrm>
              <a:off x="500034" y="1739334"/>
              <a:ext cx="82105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spcBef>
                  <a:spcPct val="50000"/>
                </a:spcBef>
                <a:buFont typeface="Wingdings" pitchFamily="2" charset="2"/>
                <a:buChar char="q"/>
              </a:pPr>
              <a:r>
                <a:rPr lang="en-US" sz="1600" b="1" i="1" dirty="0">
                  <a:latin typeface="Arial" charset="0"/>
                </a:rPr>
                <a:t> </a:t>
              </a:r>
              <a:r>
                <a:rPr lang="en-US" sz="1600" b="1" i="1" dirty="0">
                  <a:solidFill>
                    <a:srgbClr val="FF0000"/>
                  </a:solidFill>
                  <a:latin typeface="Arial" charset="0"/>
                </a:rPr>
                <a:t>Higher thermal efficiency </a:t>
              </a:r>
              <a:r>
                <a:rPr lang="en-US" sz="1600" dirty="0">
                  <a:latin typeface="Arial" charset="0"/>
                </a:rPr>
                <a:t>as  a consequence of a higher compression ratio (16-20 vs 9-12) needed for the self ignition of the mixture</a:t>
              </a:r>
            </a:p>
            <a:p>
              <a:pPr algn="just" eaLnBrk="1" hangingPunct="1">
                <a:spcBef>
                  <a:spcPct val="50000"/>
                </a:spcBef>
                <a:buFont typeface="Wingdings" pitchFamily="2" charset="2"/>
                <a:buChar char="q"/>
              </a:pPr>
              <a:r>
                <a:rPr lang="en-US" sz="1600" b="1" dirty="0">
                  <a:latin typeface="Arial" charset="0"/>
                </a:rPr>
                <a:t> </a:t>
              </a:r>
              <a:r>
                <a:rPr lang="en-US" sz="1600" b="1" i="1" dirty="0">
                  <a:solidFill>
                    <a:srgbClr val="FF0000"/>
                  </a:solidFill>
                  <a:latin typeface="Arial" charset="0"/>
                </a:rPr>
                <a:t>Higher efficiency at part load condition </a:t>
              </a:r>
              <a:r>
                <a:rPr lang="en-US" sz="1600" dirty="0">
                  <a:latin typeface="Arial" charset="0"/>
                </a:rPr>
                <a:t>(city driving) because of the different load control with much inferior pumping loss for aspirating air into the cylinder: load control directly by varying the fuel delivery, while in the Otto engine by varying the air through an intake throttle</a:t>
              </a:r>
            </a:p>
            <a:p>
              <a:pPr algn="just" eaLnBrk="1" hangingPunct="1">
                <a:spcBef>
                  <a:spcPct val="50000"/>
                </a:spcBef>
                <a:buFont typeface="Wingdings" pitchFamily="2" charset="2"/>
                <a:buChar char="q"/>
              </a:pPr>
              <a:r>
                <a:rPr lang="en-US" sz="1600" dirty="0">
                  <a:latin typeface="Arial" charset="0"/>
                </a:rPr>
                <a:t> </a:t>
              </a:r>
              <a:r>
                <a:rPr lang="en-US" sz="1600" b="1" i="1" dirty="0">
                  <a:solidFill>
                    <a:srgbClr val="FF0000"/>
                  </a:solidFill>
                  <a:latin typeface="Arial" charset="0"/>
                </a:rPr>
                <a:t>Less energy </a:t>
              </a:r>
              <a:r>
                <a:rPr lang="en-US" sz="1600" dirty="0">
                  <a:latin typeface="Arial" charset="0"/>
                </a:rPr>
                <a:t>spent to produce Diesel fuel </a:t>
              </a:r>
              <a:endParaRPr lang="en-US" sz="2000" dirty="0">
                <a:latin typeface="Arial" charset="0"/>
              </a:endParaRPr>
            </a:p>
            <a:p>
              <a:pPr algn="just" eaLnBrk="1" hangingPunct="1">
                <a:spcBef>
                  <a:spcPct val="50000"/>
                </a:spcBef>
              </a:pPr>
              <a:endParaRPr lang="en-US" sz="2000" b="1" dirty="0">
                <a:solidFill>
                  <a:srgbClr val="FF0000"/>
                </a:solidFill>
                <a:latin typeface="Arial" charset="0"/>
              </a:endParaRPr>
            </a:p>
            <a:p>
              <a:pPr algn="just" eaLnBrk="1" hangingPunct="1">
                <a:spcBef>
                  <a:spcPct val="50000"/>
                </a:spcBef>
              </a:pPr>
              <a:endParaRPr lang="en-US" sz="2000" b="1" dirty="0">
                <a:latin typeface="Arial" charset="0"/>
              </a:endParaRPr>
            </a:p>
          </p:txBody>
        </p:sp>
        <p:sp>
          <p:nvSpPr>
            <p:cNvPr id="15" name="Rettangolo 8">
              <a:extLst>
                <a:ext uri="{FF2B5EF4-FFF2-40B4-BE49-F238E27FC236}">
                  <a16:creationId xmlns:a16="http://schemas.microsoft.com/office/drawing/2014/main" id="{6E686110-C540-4D71-8F43-2E4A641FFE3B}"/>
                </a:ext>
              </a:extLst>
            </p:cNvPr>
            <p:cNvSpPr/>
            <p:nvPr/>
          </p:nvSpPr>
          <p:spPr>
            <a:xfrm>
              <a:off x="428596" y="1643050"/>
              <a:ext cx="8429684" cy="22145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nvGrpSpPr>
          <p:cNvPr id="9" name="Gruppo 10">
            <a:extLst>
              <a:ext uri="{FF2B5EF4-FFF2-40B4-BE49-F238E27FC236}">
                <a16:creationId xmlns:a16="http://schemas.microsoft.com/office/drawing/2014/main" id="{76D8B363-7CFB-4FD6-A791-E4F9FC09BE49}"/>
              </a:ext>
            </a:extLst>
          </p:cNvPr>
          <p:cNvGrpSpPr>
            <a:grpSpLocks/>
          </p:cNvGrpSpPr>
          <p:nvPr/>
        </p:nvGrpSpPr>
        <p:grpSpPr bwMode="auto">
          <a:xfrm>
            <a:off x="609600" y="3657600"/>
            <a:ext cx="10972800" cy="12717703"/>
            <a:chOff x="428596" y="4286256"/>
            <a:chExt cx="8358246" cy="2357454"/>
          </a:xfrm>
        </p:grpSpPr>
        <p:sp>
          <p:nvSpPr>
            <p:cNvPr id="12" name="Text Box 9">
              <a:extLst>
                <a:ext uri="{FF2B5EF4-FFF2-40B4-BE49-F238E27FC236}">
                  <a16:creationId xmlns:a16="http://schemas.microsoft.com/office/drawing/2014/main" id="{6E357820-E9B6-47C3-8E6C-31B741251D3C}"/>
                </a:ext>
              </a:extLst>
            </p:cNvPr>
            <p:cNvSpPr txBox="1">
              <a:spLocks noChangeArrowheads="1"/>
            </p:cNvSpPr>
            <p:nvPr/>
          </p:nvSpPr>
          <p:spPr bwMode="auto">
            <a:xfrm>
              <a:off x="500034" y="4366163"/>
              <a:ext cx="821055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spcBef>
                  <a:spcPct val="50000"/>
                </a:spcBef>
                <a:buFont typeface="Wingdings" pitchFamily="2" charset="2"/>
                <a:buChar char="q"/>
              </a:pPr>
              <a:r>
                <a:rPr lang="en-US" sz="1600" b="1" i="1">
                  <a:latin typeface="Arial" charset="0"/>
                </a:rPr>
                <a:t> </a:t>
              </a:r>
              <a:r>
                <a:rPr lang="en-US" sz="1600" b="1" i="1">
                  <a:solidFill>
                    <a:srgbClr val="FF0000"/>
                  </a:solidFill>
                  <a:latin typeface="Arial" charset="0"/>
                </a:rPr>
                <a:t>Higher weight </a:t>
              </a:r>
              <a:r>
                <a:rPr lang="en-US" sz="1600">
                  <a:latin typeface="Arial" charset="0"/>
                </a:rPr>
                <a:t>for same power delivery, because of higher thermal and mechanical stresses due to higher temperatures and pressures , almost double vs Otto engine, at the end of compression and combustion phases</a:t>
              </a:r>
            </a:p>
            <a:p>
              <a:pPr algn="just" eaLnBrk="1" hangingPunct="1">
                <a:spcBef>
                  <a:spcPct val="50000"/>
                </a:spcBef>
                <a:buFont typeface="Wingdings" pitchFamily="2" charset="2"/>
                <a:buChar char="q"/>
              </a:pPr>
              <a:r>
                <a:rPr lang="en-US" sz="1600">
                  <a:latin typeface="Arial" charset="0"/>
                </a:rPr>
                <a:t> </a:t>
              </a:r>
              <a:r>
                <a:rPr lang="en-US" sz="1600" b="1" i="1">
                  <a:solidFill>
                    <a:srgbClr val="FF0000"/>
                  </a:solidFill>
                  <a:latin typeface="Arial" charset="0"/>
                </a:rPr>
                <a:t>Lower  maximum engine speed </a:t>
              </a:r>
              <a:r>
                <a:rPr lang="en-US" sz="1600">
                  <a:latin typeface="Arial" charset="0"/>
                </a:rPr>
                <a:t>because a slower combustion process and higher weight of the rotating an oscillating masses</a:t>
              </a:r>
            </a:p>
            <a:p>
              <a:pPr algn="just" eaLnBrk="1" hangingPunct="1">
                <a:spcBef>
                  <a:spcPct val="50000"/>
                </a:spcBef>
                <a:buFont typeface="Wingdings" pitchFamily="2" charset="2"/>
                <a:buChar char="q"/>
              </a:pPr>
              <a:r>
                <a:rPr lang="en-US" sz="1600" b="1">
                  <a:latin typeface="Arial" charset="0"/>
                </a:rPr>
                <a:t> </a:t>
              </a:r>
              <a:r>
                <a:rPr lang="en-US" sz="1600" b="1" i="1">
                  <a:solidFill>
                    <a:srgbClr val="FF0000"/>
                  </a:solidFill>
                  <a:latin typeface="Arial" charset="0"/>
                </a:rPr>
                <a:t>Engine roughness</a:t>
              </a:r>
              <a:r>
                <a:rPr lang="en-US" sz="1600">
                  <a:latin typeface="Arial" charset="0"/>
                </a:rPr>
                <a:t>  that generates higher structural and airborne vibration/noise.</a:t>
              </a:r>
              <a:endParaRPr lang="en-US" sz="2000">
                <a:latin typeface="Arial" charset="0"/>
              </a:endParaRPr>
            </a:p>
            <a:p>
              <a:pPr algn="just" eaLnBrk="1" hangingPunct="1">
                <a:spcBef>
                  <a:spcPct val="50000"/>
                </a:spcBef>
              </a:pPr>
              <a:endParaRPr lang="en-US" sz="2000" b="1">
                <a:latin typeface="Arial" charset="0"/>
              </a:endParaRPr>
            </a:p>
          </p:txBody>
        </p:sp>
        <p:sp>
          <p:nvSpPr>
            <p:cNvPr id="13" name="Rettangolo 9">
              <a:extLst>
                <a:ext uri="{FF2B5EF4-FFF2-40B4-BE49-F238E27FC236}">
                  <a16:creationId xmlns:a16="http://schemas.microsoft.com/office/drawing/2014/main" id="{A6869496-EE85-49E6-96DA-FEC294AFB805}"/>
                </a:ext>
              </a:extLst>
            </p:cNvPr>
            <p:cNvSpPr/>
            <p:nvPr/>
          </p:nvSpPr>
          <p:spPr>
            <a:xfrm>
              <a:off x="428596" y="4286256"/>
              <a:ext cx="8358246"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sp>
        <p:nvSpPr>
          <p:cNvPr id="10" name="CasellaDiTesto 12">
            <a:extLst>
              <a:ext uri="{FF2B5EF4-FFF2-40B4-BE49-F238E27FC236}">
                <a16:creationId xmlns:a16="http://schemas.microsoft.com/office/drawing/2014/main" id="{B6F87692-71BD-45F8-A0B8-58C734E6975E}"/>
              </a:ext>
            </a:extLst>
          </p:cNvPr>
          <p:cNvSpPr txBox="1">
            <a:spLocks noChangeArrowheads="1"/>
          </p:cNvSpPr>
          <p:nvPr/>
        </p:nvSpPr>
        <p:spPr bwMode="auto">
          <a:xfrm>
            <a:off x="4830348" y="1087915"/>
            <a:ext cx="1969478" cy="343540"/>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i="1" dirty="0">
                <a:solidFill>
                  <a:srgbClr val="00B050"/>
                </a:solidFill>
                <a:latin typeface="Arial" charset="0"/>
                <a:cs typeface="Arial" charset="0"/>
              </a:rPr>
              <a:t>Advantages</a:t>
            </a:r>
          </a:p>
        </p:txBody>
      </p:sp>
      <p:sp>
        <p:nvSpPr>
          <p:cNvPr id="11" name="CasellaDiTesto 13">
            <a:extLst>
              <a:ext uri="{FF2B5EF4-FFF2-40B4-BE49-F238E27FC236}">
                <a16:creationId xmlns:a16="http://schemas.microsoft.com/office/drawing/2014/main" id="{99929806-F8A7-450C-9116-B749690A0C77}"/>
              </a:ext>
            </a:extLst>
          </p:cNvPr>
          <p:cNvSpPr txBox="1">
            <a:spLocks noChangeArrowheads="1"/>
          </p:cNvSpPr>
          <p:nvPr/>
        </p:nvSpPr>
        <p:spPr bwMode="auto">
          <a:xfrm>
            <a:off x="4830348" y="3660757"/>
            <a:ext cx="2250830" cy="34354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i="1">
                <a:solidFill>
                  <a:srgbClr val="FF0000"/>
                </a:solidFill>
                <a:latin typeface="Arial" charset="0"/>
                <a:cs typeface="Arial" charset="0"/>
              </a:rPr>
              <a:t>Disadvantages</a:t>
            </a:r>
          </a:p>
        </p:txBody>
      </p:sp>
    </p:spTree>
    <p:extLst>
      <p:ext uri="{BB962C8B-B14F-4D97-AF65-F5344CB8AC3E}">
        <p14:creationId xmlns:p14="http://schemas.microsoft.com/office/powerpoint/2010/main" val="298128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TWO STROKE CYCLE</a:t>
            </a:r>
          </a:p>
        </p:txBody>
      </p:sp>
      <p:sp>
        <p:nvSpPr>
          <p:cNvPr id="3" name="Content Placeholder 2"/>
          <p:cNvSpPr>
            <a:spLocks noGrp="1"/>
          </p:cNvSpPr>
          <p:nvPr>
            <p:ph idx="1"/>
          </p:nvPr>
        </p:nvSpPr>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pic>
        <p:nvPicPr>
          <p:cNvPr id="7" name="Picture 6">
            <a:extLst>
              <a:ext uri="{FF2B5EF4-FFF2-40B4-BE49-F238E27FC236}">
                <a16:creationId xmlns:a16="http://schemas.microsoft.com/office/drawing/2014/main" id="{C9AC5659-63EE-4834-BCAE-856CC6F37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802" y="1682751"/>
            <a:ext cx="6662198" cy="234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a:extLst>
              <a:ext uri="{FF2B5EF4-FFF2-40B4-BE49-F238E27FC236}">
                <a16:creationId xmlns:a16="http://schemas.microsoft.com/office/drawing/2014/main" id="{537F73BA-B54C-4CC3-8745-88D2834C842A}"/>
              </a:ext>
            </a:extLst>
          </p:cNvPr>
          <p:cNvSpPr txBox="1">
            <a:spLocks noChangeArrowheads="1"/>
          </p:cNvSpPr>
          <p:nvPr/>
        </p:nvSpPr>
        <p:spPr bwMode="auto">
          <a:xfrm>
            <a:off x="1371600" y="4100513"/>
            <a:ext cx="9448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r>
              <a:rPr lang="en-US" sz="1600" b="1" i="1" dirty="0">
                <a:latin typeface="Arial" charset="0"/>
                <a:cs typeface="Arial" charset="0"/>
              </a:rPr>
              <a:t>Two-stroke cycle</a:t>
            </a:r>
          </a:p>
          <a:p>
            <a:pPr algn="just" eaLnBrk="1" hangingPunct="1"/>
            <a:endParaRPr lang="en-US" sz="1600" dirty="0">
              <a:latin typeface="Arial" charset="0"/>
              <a:cs typeface="Arial" charset="0"/>
            </a:endParaRPr>
          </a:p>
          <a:p>
            <a:pPr algn="just" eaLnBrk="1" hangingPunct="1">
              <a:buFont typeface="Wingdings" pitchFamily="2" charset="2"/>
              <a:buChar char="Ø"/>
            </a:pPr>
            <a:r>
              <a:rPr lang="en-US" sz="1600" dirty="0">
                <a:latin typeface="Arial" charset="0"/>
                <a:cs typeface="Arial" charset="0"/>
              </a:rPr>
              <a:t>Gas exchange occurs between the working cycles by scavenging the exhaust gases with a fresh cylinder charge</a:t>
            </a:r>
          </a:p>
          <a:p>
            <a:pPr algn="just" eaLnBrk="1" hangingPunct="1">
              <a:buFont typeface="Wingdings" pitchFamily="2" charset="2"/>
              <a:buChar char="Ø"/>
            </a:pPr>
            <a:r>
              <a:rPr lang="en-US" sz="1600" dirty="0">
                <a:latin typeface="Arial" charset="0"/>
                <a:cs typeface="Arial" charset="0"/>
              </a:rPr>
              <a:t> Control mostly via intake end exhaust ports</a:t>
            </a:r>
          </a:p>
          <a:p>
            <a:pPr algn="just" eaLnBrk="1" hangingPunct="1">
              <a:buFont typeface="Wingdings" pitchFamily="2" charset="2"/>
              <a:buChar char="Ø"/>
            </a:pPr>
            <a:r>
              <a:rPr lang="en-US" sz="1600" dirty="0">
                <a:latin typeface="Arial" charset="0"/>
                <a:cs typeface="Arial" charset="0"/>
              </a:rPr>
              <a:t>In contrast to the four-stroke cycle , no valve train is necessary, but a blower is need for scavenging air</a:t>
            </a:r>
          </a:p>
          <a:p>
            <a:pPr algn="just" eaLnBrk="1" hangingPunct="1"/>
            <a:endParaRPr lang="en-US" sz="1600" dirty="0">
              <a:latin typeface="Arial" charset="0"/>
              <a:cs typeface="Arial" charset="0"/>
            </a:endParaRPr>
          </a:p>
        </p:txBody>
      </p:sp>
    </p:spTree>
    <p:extLst>
      <p:ext uri="{BB962C8B-B14F-4D97-AF65-F5344CB8AC3E}">
        <p14:creationId xmlns:p14="http://schemas.microsoft.com/office/powerpoint/2010/main" val="339162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IN" b="1" dirty="0"/>
          </a:p>
        </p:txBody>
      </p:sp>
      <p:sp>
        <p:nvSpPr>
          <p:cNvPr id="3" name="Content Placeholder 2"/>
          <p:cNvSpPr>
            <a:spLocks noGrp="1"/>
          </p:cNvSpPr>
          <p:nvPr>
            <p:ph idx="1"/>
          </p:nvPr>
        </p:nvSpPr>
        <p:spPr/>
        <p:txBody>
          <a:bodyPr>
            <a:normAutofit/>
          </a:bodyPr>
          <a:lstStyle/>
          <a:p>
            <a:pPr marL="0" indent="0">
              <a:buNone/>
            </a:pPr>
            <a:r>
              <a:rPr lang="en-IN" sz="2400" b="1" dirty="0"/>
              <a:t>WORKING OF TWO STROKE ENGINES</a:t>
            </a:r>
            <a:r>
              <a:rPr lang="en-IN" dirty="0"/>
              <a:t>:</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Rectangle 6">
            <a:extLst>
              <a:ext uri="{FF2B5EF4-FFF2-40B4-BE49-F238E27FC236}">
                <a16:creationId xmlns:a16="http://schemas.microsoft.com/office/drawing/2014/main" id="{25D3389C-E6D2-4924-8A36-329A415DE54B}"/>
              </a:ext>
            </a:extLst>
          </p:cNvPr>
          <p:cNvSpPr>
            <a:spLocks noGrp="1" noChangeArrowheads="1"/>
          </p:cNvSpPr>
          <p:nvPr/>
        </p:nvSpPr>
        <p:spPr>
          <a:xfrm>
            <a:off x="2968283" y="267171"/>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a:ln>
                  <a:noFill/>
                </a:ln>
                <a:solidFill>
                  <a:sysClr val="windowText" lastClr="000000"/>
                </a:solidFill>
                <a:effectLst/>
                <a:uLnTx/>
                <a:uFillTx/>
                <a:latin typeface="Calibri"/>
                <a:ea typeface="+mj-ea"/>
                <a:cs typeface="+mj-cs"/>
              </a:rPr>
              <a:t>2-StrokeEngines</a:t>
            </a:r>
          </a:p>
        </p:txBody>
      </p:sp>
      <p:pic>
        <p:nvPicPr>
          <p:cNvPr id="9" name="Picture 8">
            <a:extLst>
              <a:ext uri="{FF2B5EF4-FFF2-40B4-BE49-F238E27FC236}">
                <a16:creationId xmlns:a16="http://schemas.microsoft.com/office/drawing/2014/main" id="{8B0BC5EC-B46A-4D29-A94D-2A151CC09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683" y="1943571"/>
            <a:ext cx="5410200" cy="393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E4B0D79-4626-49EF-B514-34B7A38DB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19397"/>
            <a:ext cx="2667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1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t>COMPARISON B/W 4-S AND 2-S CYCLES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CasellaDiTesto 2">
            <a:extLst>
              <a:ext uri="{FF2B5EF4-FFF2-40B4-BE49-F238E27FC236}">
                <a16:creationId xmlns:a16="http://schemas.microsoft.com/office/drawing/2014/main" id="{414D6A57-5504-46E8-939B-1838F8666FBE}"/>
              </a:ext>
            </a:extLst>
          </p:cNvPr>
          <p:cNvSpPr txBox="1">
            <a:spLocks noChangeArrowheads="1"/>
          </p:cNvSpPr>
          <p:nvPr/>
        </p:nvSpPr>
        <p:spPr bwMode="auto">
          <a:xfrm>
            <a:off x="1524000" y="1987065"/>
            <a:ext cx="342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i="1" dirty="0">
                <a:latin typeface="Arial" charset="0"/>
                <a:cs typeface="Arial" charset="0"/>
              </a:rPr>
              <a:t>4-stroke engine</a:t>
            </a:r>
          </a:p>
          <a:p>
            <a:pPr eaLnBrk="1" hangingPunct="1"/>
            <a:endParaRPr lang="en-US" sz="1400" b="1" i="1" dirty="0">
              <a:latin typeface="Arial" charset="0"/>
              <a:cs typeface="Arial" charset="0"/>
            </a:endParaRPr>
          </a:p>
          <a:p>
            <a:pPr eaLnBrk="1" hangingPunct="1">
              <a:buFont typeface="Wingdings" pitchFamily="2" charset="2"/>
              <a:buChar char="ü"/>
            </a:pPr>
            <a:r>
              <a:rPr lang="en-US" sz="1400" dirty="0">
                <a:latin typeface="Arial" charset="0"/>
                <a:cs typeface="Arial" charset="0"/>
              </a:rPr>
              <a:t>High volumetric efficiency over a wide engine speed range</a:t>
            </a:r>
          </a:p>
          <a:p>
            <a:pPr eaLnBrk="1" hangingPunct="1">
              <a:buFont typeface="Wingdings" pitchFamily="2" charset="2"/>
              <a:buChar char="ü"/>
            </a:pPr>
            <a:r>
              <a:rPr lang="en-US" sz="1400" dirty="0">
                <a:latin typeface="Arial" charset="0"/>
                <a:cs typeface="Arial" charset="0"/>
              </a:rPr>
              <a:t>Low sensitivity to pressure losses in the exhaust  system</a:t>
            </a:r>
          </a:p>
          <a:p>
            <a:pPr eaLnBrk="1" hangingPunct="1">
              <a:buFont typeface="Wingdings" pitchFamily="2" charset="2"/>
              <a:buChar char="ü"/>
            </a:pPr>
            <a:r>
              <a:rPr lang="en-US" sz="1400" dirty="0">
                <a:latin typeface="Arial" charset="0"/>
                <a:cs typeface="Arial" charset="0"/>
              </a:rPr>
              <a:t>Effective control of the charging efficiency trough appropriate valve timing and intake system design</a:t>
            </a:r>
          </a:p>
          <a:p>
            <a:pPr eaLnBrk="1" hangingPunct="1">
              <a:buFont typeface="Wingdings" pitchFamily="2" charset="2"/>
              <a:buChar char="ü"/>
            </a:pPr>
            <a:endParaRPr lang="en-US" sz="1400" dirty="0">
              <a:latin typeface="Arial" charset="0"/>
              <a:cs typeface="Arial" charset="0"/>
            </a:endParaRPr>
          </a:p>
          <a:p>
            <a:pPr eaLnBrk="1" hangingPunct="1"/>
            <a:endParaRPr lang="en-US" sz="1400" dirty="0">
              <a:latin typeface="Arial" charset="0"/>
              <a:cs typeface="Arial" charset="0"/>
            </a:endParaRPr>
          </a:p>
        </p:txBody>
      </p:sp>
      <p:sp>
        <p:nvSpPr>
          <p:cNvPr id="9" name="CasellaDiTesto 3">
            <a:extLst>
              <a:ext uri="{FF2B5EF4-FFF2-40B4-BE49-F238E27FC236}">
                <a16:creationId xmlns:a16="http://schemas.microsoft.com/office/drawing/2014/main" id="{847D3D49-61FD-41E9-B608-59D5CCA15E7F}"/>
              </a:ext>
            </a:extLst>
          </p:cNvPr>
          <p:cNvSpPr txBox="1">
            <a:spLocks noChangeArrowheads="1"/>
          </p:cNvSpPr>
          <p:nvPr/>
        </p:nvSpPr>
        <p:spPr bwMode="auto">
          <a:xfrm>
            <a:off x="5595938" y="1987065"/>
            <a:ext cx="3429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i="1" dirty="0">
                <a:latin typeface="Arial" charset="0"/>
                <a:cs typeface="Arial" charset="0"/>
              </a:rPr>
              <a:t>2-stroke engine</a:t>
            </a:r>
          </a:p>
          <a:p>
            <a:pPr eaLnBrk="1" hangingPunct="1"/>
            <a:endParaRPr lang="en-US" sz="1400" b="1" i="1" dirty="0">
              <a:latin typeface="Arial" charset="0"/>
              <a:cs typeface="Arial" charset="0"/>
            </a:endParaRPr>
          </a:p>
          <a:p>
            <a:pPr eaLnBrk="1" hangingPunct="1">
              <a:buFont typeface="Wingdings" pitchFamily="2" charset="2"/>
              <a:buChar char="ü"/>
            </a:pPr>
            <a:r>
              <a:rPr lang="en-US" sz="1400" dirty="0">
                <a:latin typeface="Arial" charset="0"/>
                <a:cs typeface="Arial" charset="0"/>
              </a:rPr>
              <a:t>Very simple and cheap engine design</a:t>
            </a:r>
          </a:p>
          <a:p>
            <a:pPr eaLnBrk="1" hangingPunct="1">
              <a:buFont typeface="Wingdings" pitchFamily="2" charset="2"/>
              <a:buChar char="ü"/>
            </a:pPr>
            <a:r>
              <a:rPr lang="en-US" sz="1400" dirty="0">
                <a:latin typeface="Arial" charset="0"/>
                <a:cs typeface="Arial" charset="0"/>
              </a:rPr>
              <a:t>Low weight</a:t>
            </a:r>
          </a:p>
          <a:p>
            <a:pPr eaLnBrk="1" hangingPunct="1">
              <a:buFont typeface="Wingdings" pitchFamily="2" charset="2"/>
              <a:buChar char="ü"/>
            </a:pPr>
            <a:r>
              <a:rPr lang="en-US" sz="1400" dirty="0">
                <a:latin typeface="Arial" charset="0"/>
                <a:cs typeface="Arial" charset="0"/>
              </a:rPr>
              <a:t>Low manufacturing cost</a:t>
            </a:r>
          </a:p>
          <a:p>
            <a:pPr eaLnBrk="1" hangingPunct="1">
              <a:buFont typeface="Wingdings" pitchFamily="2" charset="2"/>
              <a:buChar char="ü"/>
            </a:pPr>
            <a:r>
              <a:rPr lang="en-US" sz="1400" dirty="0">
                <a:latin typeface="Arial" charset="0"/>
                <a:cs typeface="Arial" charset="0"/>
              </a:rPr>
              <a:t>Better torsional forces pattern</a:t>
            </a:r>
          </a:p>
          <a:p>
            <a:pPr eaLnBrk="1" hangingPunct="1">
              <a:buFont typeface="Wingdings" pitchFamily="2" charset="2"/>
              <a:buChar char="ü"/>
            </a:pPr>
            <a:endParaRPr lang="en-US" sz="1400" dirty="0">
              <a:latin typeface="Arial" charset="0"/>
              <a:cs typeface="Arial" charset="0"/>
            </a:endParaRPr>
          </a:p>
          <a:p>
            <a:pPr eaLnBrk="1" hangingPunct="1">
              <a:buFont typeface="Wingdings" pitchFamily="2" charset="2"/>
              <a:buChar char="ü"/>
            </a:pPr>
            <a:endParaRPr lang="en-US" sz="1400" dirty="0">
              <a:latin typeface="Arial" charset="0"/>
              <a:cs typeface="Arial" charset="0"/>
            </a:endParaRPr>
          </a:p>
        </p:txBody>
      </p:sp>
      <p:sp>
        <p:nvSpPr>
          <p:cNvPr id="10" name="CasellaDiTesto 4">
            <a:extLst>
              <a:ext uri="{FF2B5EF4-FFF2-40B4-BE49-F238E27FC236}">
                <a16:creationId xmlns:a16="http://schemas.microsoft.com/office/drawing/2014/main" id="{796F44B4-C63A-4BAB-8F25-A9053E99AF46}"/>
              </a:ext>
            </a:extLst>
          </p:cNvPr>
          <p:cNvSpPr txBox="1">
            <a:spLocks noChangeArrowheads="1"/>
          </p:cNvSpPr>
          <p:nvPr/>
        </p:nvSpPr>
        <p:spPr bwMode="auto">
          <a:xfrm>
            <a:off x="5834288" y="3998832"/>
            <a:ext cx="59005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en-US" sz="1400" b="1" i="1" dirty="0">
              <a:latin typeface="Arial" charset="0"/>
              <a:cs typeface="Arial" charset="0"/>
            </a:endParaRPr>
          </a:p>
          <a:p>
            <a:pPr eaLnBrk="1" hangingPunct="1"/>
            <a:endParaRPr lang="en-US" sz="1400" b="1" i="1" dirty="0">
              <a:latin typeface="Arial" charset="0"/>
              <a:cs typeface="Arial" charset="0"/>
            </a:endParaRPr>
          </a:p>
          <a:p>
            <a:pPr eaLnBrk="1" hangingPunct="1"/>
            <a:endParaRPr lang="en-US" sz="1400" b="1" i="1" dirty="0">
              <a:latin typeface="Arial" charset="0"/>
              <a:cs typeface="Arial" charset="0"/>
            </a:endParaRPr>
          </a:p>
          <a:p>
            <a:pPr eaLnBrk="1" hangingPunct="1"/>
            <a:r>
              <a:rPr lang="en-US" sz="1400" b="1" i="1" dirty="0">
                <a:latin typeface="Arial" charset="0"/>
                <a:cs typeface="Arial" charset="0"/>
              </a:rPr>
              <a:t>2-stroke engine</a:t>
            </a:r>
          </a:p>
          <a:p>
            <a:pPr eaLnBrk="1" hangingPunct="1"/>
            <a:endParaRPr lang="en-US" sz="1400" b="1" i="1" dirty="0">
              <a:latin typeface="Arial" charset="0"/>
              <a:cs typeface="Arial" charset="0"/>
            </a:endParaRPr>
          </a:p>
          <a:p>
            <a:pPr eaLnBrk="1" hangingPunct="1">
              <a:buFont typeface="Wingdings" pitchFamily="2" charset="2"/>
              <a:buChar char="ü"/>
            </a:pPr>
            <a:r>
              <a:rPr lang="en-US" sz="1400" dirty="0">
                <a:latin typeface="Arial" charset="0"/>
                <a:cs typeface="Arial" charset="0"/>
              </a:rPr>
              <a:t>Higher fuel consumption </a:t>
            </a:r>
          </a:p>
          <a:p>
            <a:pPr eaLnBrk="1" hangingPunct="1">
              <a:buFont typeface="Wingdings" pitchFamily="2" charset="2"/>
              <a:buChar char="ü"/>
            </a:pPr>
            <a:r>
              <a:rPr lang="en-US" sz="1400" dirty="0">
                <a:latin typeface="Arial" charset="0"/>
                <a:cs typeface="Arial" charset="0"/>
              </a:rPr>
              <a:t>Higher HC emissions because of a problematic cylinder scavenging </a:t>
            </a:r>
          </a:p>
          <a:p>
            <a:pPr eaLnBrk="1" hangingPunct="1">
              <a:buFont typeface="Wingdings" pitchFamily="2" charset="2"/>
              <a:buChar char="ü"/>
            </a:pPr>
            <a:r>
              <a:rPr lang="en-US" sz="1400" dirty="0">
                <a:latin typeface="Arial" charset="0"/>
                <a:cs typeface="Arial" charset="0"/>
              </a:rPr>
              <a:t>Lower mean effective pressure because of poorer volumetric efficiency</a:t>
            </a:r>
          </a:p>
          <a:p>
            <a:pPr eaLnBrk="1" hangingPunct="1">
              <a:buFont typeface="Wingdings" pitchFamily="2" charset="2"/>
              <a:buChar char="ü"/>
            </a:pPr>
            <a:r>
              <a:rPr lang="en-US" sz="1400" dirty="0">
                <a:latin typeface="Arial" charset="0"/>
                <a:cs typeface="Arial" charset="0"/>
              </a:rPr>
              <a:t>Higher thermal load because no gas </a:t>
            </a:r>
            <a:r>
              <a:rPr lang="en-US" sz="1400" dirty="0" err="1">
                <a:latin typeface="Arial" charset="0"/>
                <a:cs typeface="Arial" charset="0"/>
              </a:rPr>
              <a:t>echange</a:t>
            </a:r>
            <a:r>
              <a:rPr lang="en-US" sz="1400" dirty="0">
                <a:latin typeface="Arial" charset="0"/>
                <a:cs typeface="Arial" charset="0"/>
              </a:rPr>
              <a:t> stroke</a:t>
            </a:r>
          </a:p>
          <a:p>
            <a:pPr eaLnBrk="1" hangingPunct="1">
              <a:buFont typeface="Wingdings" pitchFamily="2" charset="2"/>
              <a:buChar char="ü"/>
            </a:pPr>
            <a:r>
              <a:rPr lang="en-US" sz="1400" dirty="0">
                <a:latin typeface="Arial" charset="0"/>
                <a:cs typeface="Arial" charset="0"/>
              </a:rPr>
              <a:t>Poor idle because of high residual gas percentage into the cylinder</a:t>
            </a:r>
          </a:p>
          <a:p>
            <a:pPr eaLnBrk="1" hangingPunct="1"/>
            <a:endParaRPr lang="en-US" sz="1400" dirty="0">
              <a:latin typeface="Arial" charset="0"/>
              <a:cs typeface="Arial" charset="0"/>
            </a:endParaRPr>
          </a:p>
          <a:p>
            <a:pPr eaLnBrk="1" hangingPunct="1">
              <a:buFont typeface="Wingdings" pitchFamily="2" charset="2"/>
              <a:buChar char="ü"/>
            </a:pPr>
            <a:endParaRPr lang="en-US" sz="1400" dirty="0">
              <a:latin typeface="Arial" charset="0"/>
              <a:cs typeface="Arial" charset="0"/>
            </a:endParaRPr>
          </a:p>
        </p:txBody>
      </p:sp>
      <p:sp>
        <p:nvSpPr>
          <p:cNvPr id="11" name="CasellaDiTesto 5">
            <a:extLst>
              <a:ext uri="{FF2B5EF4-FFF2-40B4-BE49-F238E27FC236}">
                <a16:creationId xmlns:a16="http://schemas.microsoft.com/office/drawing/2014/main" id="{3738540A-72A1-4719-8E27-A5EEE1778C58}"/>
              </a:ext>
            </a:extLst>
          </p:cNvPr>
          <p:cNvSpPr txBox="1">
            <a:spLocks noChangeArrowheads="1"/>
          </p:cNvSpPr>
          <p:nvPr/>
        </p:nvSpPr>
        <p:spPr bwMode="auto">
          <a:xfrm>
            <a:off x="1595438" y="4485790"/>
            <a:ext cx="3429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i="1" dirty="0">
                <a:latin typeface="Arial" charset="0"/>
                <a:cs typeface="Arial" charset="0"/>
              </a:rPr>
              <a:t>4-stroke engine</a:t>
            </a:r>
          </a:p>
          <a:p>
            <a:pPr eaLnBrk="1" hangingPunct="1"/>
            <a:endParaRPr lang="en-US" sz="1400" b="1" i="1" dirty="0">
              <a:latin typeface="Arial" charset="0"/>
              <a:cs typeface="Arial" charset="0"/>
            </a:endParaRPr>
          </a:p>
          <a:p>
            <a:pPr eaLnBrk="1" hangingPunct="1">
              <a:buFont typeface="Wingdings" pitchFamily="2" charset="2"/>
              <a:buChar char="ü"/>
            </a:pPr>
            <a:r>
              <a:rPr lang="en-US" sz="1400" dirty="0">
                <a:latin typeface="Arial" charset="0"/>
                <a:cs typeface="Arial" charset="0"/>
              </a:rPr>
              <a:t>High complexity of the valve control</a:t>
            </a:r>
          </a:p>
          <a:p>
            <a:pPr eaLnBrk="1" hangingPunct="1">
              <a:buFont typeface="Wingdings" pitchFamily="2" charset="2"/>
              <a:buChar char="ü"/>
            </a:pPr>
            <a:r>
              <a:rPr lang="en-US" sz="1400" dirty="0">
                <a:latin typeface="Arial" charset="0"/>
                <a:cs typeface="Arial" charset="0"/>
              </a:rPr>
              <a:t>Reduced power density because the work is generated only every second shaft rotation</a:t>
            </a:r>
          </a:p>
          <a:p>
            <a:pPr eaLnBrk="1" hangingPunct="1">
              <a:buFont typeface="Wingdings" pitchFamily="2" charset="2"/>
              <a:buChar char="ü"/>
            </a:pPr>
            <a:endParaRPr lang="en-US" sz="1400" dirty="0">
              <a:latin typeface="Arial" charset="0"/>
              <a:cs typeface="Arial" charset="0"/>
            </a:endParaRPr>
          </a:p>
          <a:p>
            <a:pPr eaLnBrk="1" hangingPunct="1">
              <a:buFont typeface="Wingdings" pitchFamily="2" charset="2"/>
              <a:buChar char="ü"/>
            </a:pPr>
            <a:endParaRPr lang="en-US" sz="1400" dirty="0">
              <a:latin typeface="Arial" charset="0"/>
              <a:cs typeface="Arial" charset="0"/>
            </a:endParaRPr>
          </a:p>
        </p:txBody>
      </p:sp>
      <p:sp>
        <p:nvSpPr>
          <p:cNvPr id="12" name="CasellaDiTesto 7">
            <a:extLst>
              <a:ext uri="{FF2B5EF4-FFF2-40B4-BE49-F238E27FC236}">
                <a16:creationId xmlns:a16="http://schemas.microsoft.com/office/drawing/2014/main" id="{637974DD-6503-49F1-8D25-F9614B837FC7}"/>
              </a:ext>
            </a:extLst>
          </p:cNvPr>
          <p:cNvSpPr txBox="1">
            <a:spLocks noChangeArrowheads="1"/>
          </p:cNvSpPr>
          <p:nvPr/>
        </p:nvSpPr>
        <p:spPr bwMode="auto">
          <a:xfrm>
            <a:off x="4524375" y="1520340"/>
            <a:ext cx="1428750" cy="338138"/>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i="1" dirty="0">
                <a:latin typeface="Arial" charset="0"/>
                <a:cs typeface="Arial" charset="0"/>
              </a:rPr>
              <a:t>Advantages</a:t>
            </a:r>
          </a:p>
        </p:txBody>
      </p:sp>
      <p:sp>
        <p:nvSpPr>
          <p:cNvPr id="14" name="CasellaDiTesto 7">
            <a:extLst>
              <a:ext uri="{FF2B5EF4-FFF2-40B4-BE49-F238E27FC236}">
                <a16:creationId xmlns:a16="http://schemas.microsoft.com/office/drawing/2014/main" id="{22C04713-44F5-491C-873E-979C7620F948}"/>
              </a:ext>
            </a:extLst>
          </p:cNvPr>
          <p:cNvSpPr txBox="1">
            <a:spLocks noChangeArrowheads="1"/>
          </p:cNvSpPr>
          <p:nvPr/>
        </p:nvSpPr>
        <p:spPr bwMode="auto">
          <a:xfrm>
            <a:off x="4313985" y="4209302"/>
            <a:ext cx="2281238" cy="338554"/>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i="1" dirty="0" err="1">
                <a:latin typeface="Arial" charset="0"/>
                <a:cs typeface="Arial" charset="0"/>
              </a:rPr>
              <a:t>Disdvantages</a:t>
            </a:r>
            <a:endParaRPr lang="en-US" sz="1600" b="1" i="1" dirty="0">
              <a:latin typeface="Arial" charset="0"/>
              <a:cs typeface="Arial" charset="0"/>
            </a:endParaRPr>
          </a:p>
        </p:txBody>
      </p:sp>
    </p:spTree>
    <p:extLst>
      <p:ext uri="{BB962C8B-B14F-4D97-AF65-F5344CB8AC3E}">
        <p14:creationId xmlns:p14="http://schemas.microsoft.com/office/powerpoint/2010/main" val="12051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t>FOUR STROKE VS TWO STROKE ENGINES</a:t>
            </a:r>
          </a:p>
        </p:txBody>
      </p:sp>
      <p:sp>
        <p:nvSpPr>
          <p:cNvPr id="3" name="Content Placeholder 2"/>
          <p:cNvSpPr>
            <a:spLocks noGrp="1"/>
          </p:cNvSpPr>
          <p:nvPr>
            <p:ph idx="1"/>
          </p:nvPr>
        </p:nvSpPr>
        <p:spPr>
          <a:xfrm>
            <a:off x="708464" y="1219200"/>
            <a:ext cx="6350000" cy="5118396"/>
          </a:xfrm>
        </p:spPr>
        <p:txBody>
          <a:bodyPr>
            <a:normAutofit fontScale="32500" lnSpcReduction="20000"/>
          </a:bodyPr>
          <a:lstStyle/>
          <a:p>
            <a:pPr marL="0" indent="0">
              <a:buNone/>
            </a:pPr>
            <a:r>
              <a:rPr lang="en-US" sz="2600" b="1" dirty="0">
                <a:latin typeface="Times New Roman" panose="02020603050405020304" pitchFamily="18" charset="0"/>
                <a:cs typeface="Times New Roman" panose="02020603050405020304" pitchFamily="18" charset="0"/>
              </a:rPr>
              <a:t>                                  </a:t>
            </a:r>
            <a:r>
              <a:rPr lang="en-US" sz="4900" b="1" dirty="0">
                <a:latin typeface="Times New Roman" panose="02020603050405020304" pitchFamily="18" charset="0"/>
                <a:cs typeface="Times New Roman" panose="02020603050405020304" pitchFamily="18" charset="0"/>
              </a:rPr>
              <a:t>FOUR STROKE ENGINES</a:t>
            </a:r>
          </a:p>
          <a:p>
            <a:pPr marL="0" indent="0">
              <a:buNone/>
            </a:pPr>
            <a:endParaRPr lang="en-US" sz="4900" b="1" dirty="0">
              <a:latin typeface="Times New Roman" panose="02020603050405020304" pitchFamily="18" charset="0"/>
              <a:cs typeface="Times New Roman" panose="02020603050405020304" pitchFamily="18" charset="0"/>
            </a:endParaRPr>
          </a:p>
          <a:p>
            <a:pPr marL="0" indent="0">
              <a:buNone/>
            </a:pPr>
            <a:r>
              <a:rPr lang="en-US" sz="5200" b="1" dirty="0">
                <a:latin typeface="Times New Roman" panose="02020603050405020304" pitchFamily="18" charset="0"/>
                <a:cs typeface="Times New Roman" panose="02020603050405020304" pitchFamily="18" charset="0"/>
              </a:rPr>
              <a:t>ADVANTAGES      </a:t>
            </a:r>
            <a:r>
              <a:rPr lang="en-US" sz="5200" dirty="0">
                <a:latin typeface="Times New Roman" panose="02020603050405020304" pitchFamily="18" charset="0"/>
                <a:cs typeface="Times New Roman" panose="02020603050405020304" pitchFamily="18" charset="0"/>
              </a:rPr>
              <a:t>                                                                                                        </a:t>
            </a:r>
          </a:p>
          <a:p>
            <a:pPr marL="0" indent="0">
              <a:buNone/>
            </a:pPr>
            <a:endParaRPr lang="en-US" sz="5200" dirty="0">
              <a:latin typeface="Times New Roman" panose="02020603050405020304" pitchFamily="18" charset="0"/>
              <a:cs typeface="Times New Roman" panose="02020603050405020304" pitchFamily="18" charset="0"/>
            </a:endParaRPr>
          </a:p>
          <a:p>
            <a:pPr>
              <a:lnSpc>
                <a:spcPct val="120000"/>
              </a:lnSpc>
            </a:pPr>
            <a:r>
              <a:rPr lang="en-US" sz="5200" dirty="0">
                <a:latin typeface="Times New Roman" panose="02020603050405020304" pitchFamily="18" charset="0"/>
                <a:cs typeface="Times New Roman" panose="02020603050405020304" pitchFamily="18" charset="0"/>
              </a:rPr>
              <a:t>High torque output</a:t>
            </a:r>
          </a:p>
          <a:p>
            <a:pPr>
              <a:lnSpc>
                <a:spcPct val="120000"/>
              </a:lnSpc>
            </a:pPr>
            <a:r>
              <a:rPr lang="en-US" sz="5200" dirty="0">
                <a:latin typeface="Times New Roman" panose="02020603050405020304" pitchFamily="18" charset="0"/>
                <a:cs typeface="Times New Roman" panose="02020603050405020304" pitchFamily="18" charset="0"/>
              </a:rPr>
              <a:t>Smooth running</a:t>
            </a:r>
          </a:p>
          <a:p>
            <a:pPr>
              <a:lnSpc>
                <a:spcPct val="120000"/>
              </a:lnSpc>
            </a:pPr>
            <a:r>
              <a:rPr lang="en-US" sz="5200" dirty="0">
                <a:latin typeface="Times New Roman" panose="02020603050405020304" pitchFamily="18" charset="0"/>
                <a:cs typeface="Times New Roman" panose="02020603050405020304" pitchFamily="18" charset="0"/>
              </a:rPr>
              <a:t>Quieter operation</a:t>
            </a:r>
          </a:p>
          <a:p>
            <a:pPr>
              <a:lnSpc>
                <a:spcPct val="120000"/>
              </a:lnSpc>
            </a:pPr>
            <a:r>
              <a:rPr lang="en-US" sz="5200" dirty="0">
                <a:latin typeface="Times New Roman" panose="02020603050405020304" pitchFamily="18" charset="0"/>
                <a:cs typeface="Times New Roman" panose="02020603050405020304" pitchFamily="18" charset="0"/>
              </a:rPr>
              <a:t>Lower emissions output</a:t>
            </a:r>
          </a:p>
          <a:p>
            <a:pPr>
              <a:lnSpc>
                <a:spcPct val="120000"/>
              </a:lnSpc>
            </a:pPr>
            <a:r>
              <a:rPr lang="en-US" sz="5200" dirty="0">
                <a:latin typeface="Times New Roman" panose="02020603050405020304" pitchFamily="18" charset="0"/>
                <a:cs typeface="Times New Roman" panose="02020603050405020304" pitchFamily="18" charset="0"/>
              </a:rPr>
              <a:t>Higher horse power availability</a:t>
            </a:r>
          </a:p>
          <a:p>
            <a:pPr>
              <a:lnSpc>
                <a:spcPct val="120000"/>
              </a:lnSpc>
            </a:pPr>
            <a:r>
              <a:rPr lang="en-US" sz="5200" dirty="0">
                <a:latin typeface="Times New Roman" panose="02020603050405020304" pitchFamily="18" charset="0"/>
                <a:cs typeface="Times New Roman" panose="02020603050405020304" pitchFamily="18" charset="0"/>
              </a:rPr>
              <a:t>Heavier construction</a:t>
            </a:r>
          </a:p>
          <a:p>
            <a:pPr>
              <a:lnSpc>
                <a:spcPct val="120000"/>
              </a:lnSpc>
            </a:pPr>
            <a:r>
              <a:rPr lang="en-US" sz="5200" dirty="0">
                <a:latin typeface="Times New Roman" panose="02020603050405020304" pitchFamily="18" charset="0"/>
                <a:cs typeface="Times New Roman" panose="02020603050405020304" pitchFamily="18" charset="0"/>
              </a:rPr>
              <a:t>No Gas/Oil mixing</a:t>
            </a:r>
          </a:p>
          <a:p>
            <a:pPr marL="0" indent="0">
              <a:lnSpc>
                <a:spcPct val="120000"/>
              </a:lnSpc>
              <a:buNone/>
            </a:pPr>
            <a:endParaRPr lang="en-US" sz="5200" b="1" dirty="0">
              <a:latin typeface="Times New Roman" panose="02020603050405020304" pitchFamily="18" charset="0"/>
              <a:cs typeface="Times New Roman" panose="02020603050405020304" pitchFamily="18" charset="0"/>
            </a:endParaRPr>
          </a:p>
          <a:p>
            <a:pPr marL="0" indent="0">
              <a:lnSpc>
                <a:spcPct val="120000"/>
              </a:lnSpc>
              <a:buNone/>
            </a:pPr>
            <a:r>
              <a:rPr lang="en-US" sz="5200" b="1" dirty="0">
                <a:latin typeface="Times New Roman" panose="02020603050405020304" pitchFamily="18" charset="0"/>
                <a:cs typeface="Times New Roman" panose="02020603050405020304" pitchFamily="18" charset="0"/>
              </a:rPr>
              <a:t>DISADVANTAGES</a:t>
            </a:r>
          </a:p>
          <a:p>
            <a:pPr marL="0" indent="0">
              <a:lnSpc>
                <a:spcPct val="120000"/>
              </a:lnSpc>
              <a:buNone/>
            </a:pPr>
            <a:endParaRPr lang="en-US" sz="5200" dirty="0">
              <a:latin typeface="Times New Roman" panose="02020603050405020304" pitchFamily="18" charset="0"/>
              <a:cs typeface="Times New Roman" panose="02020603050405020304" pitchFamily="18" charset="0"/>
            </a:endParaRPr>
          </a:p>
          <a:p>
            <a:pPr>
              <a:lnSpc>
                <a:spcPct val="120000"/>
              </a:lnSpc>
              <a:buClr>
                <a:schemeClr val="accent2"/>
              </a:buClr>
              <a:buSzPct val="75000"/>
            </a:pPr>
            <a:r>
              <a:rPr lang="en-US" sz="5200" dirty="0">
                <a:latin typeface="Times New Roman" panose="02020603050405020304" pitchFamily="18" charset="0"/>
                <a:cs typeface="Times New Roman" panose="02020603050405020304" pitchFamily="18" charset="0"/>
              </a:rPr>
              <a:t>Heavy</a:t>
            </a:r>
          </a:p>
          <a:p>
            <a:pPr>
              <a:lnSpc>
                <a:spcPct val="120000"/>
              </a:lnSpc>
              <a:buClr>
                <a:schemeClr val="accent2"/>
              </a:buClr>
              <a:buSzPct val="75000"/>
            </a:pPr>
            <a:r>
              <a:rPr lang="en-US" sz="5200" dirty="0">
                <a:latin typeface="Times New Roman" panose="02020603050405020304" pitchFamily="18" charset="0"/>
                <a:cs typeface="Times New Roman" panose="02020603050405020304" pitchFamily="18" charset="0"/>
              </a:rPr>
              <a:t>Limited slope operation</a:t>
            </a:r>
          </a:p>
          <a:p>
            <a:pPr>
              <a:lnSpc>
                <a:spcPct val="120000"/>
              </a:lnSpc>
              <a:buClr>
                <a:schemeClr val="accent2"/>
              </a:buClr>
              <a:buSzPct val="75000"/>
            </a:pPr>
            <a:r>
              <a:rPr lang="en-US" sz="5200" dirty="0">
                <a:latin typeface="Times New Roman" panose="02020603050405020304" pitchFamily="18" charset="0"/>
                <a:cs typeface="Times New Roman" panose="02020603050405020304" pitchFamily="18" charset="0"/>
              </a:rPr>
              <a:t>More moving parts</a:t>
            </a:r>
            <a:endParaRPr lang="en-IN" sz="5200" dirty="0">
              <a:latin typeface="Times New Roman" panose="02020603050405020304" pitchFamily="18" charset="0"/>
              <a:cs typeface="Times New Roman" panose="02020603050405020304" pitchFamily="18" charset="0"/>
            </a:endParaRP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5" name="TextBox 4">
            <a:extLst>
              <a:ext uri="{FF2B5EF4-FFF2-40B4-BE49-F238E27FC236}">
                <a16:creationId xmlns:a16="http://schemas.microsoft.com/office/drawing/2014/main" id="{F82448EC-BC83-48AF-AAAC-82CD81174DE9}"/>
              </a:ext>
            </a:extLst>
          </p:cNvPr>
          <p:cNvSpPr txBox="1"/>
          <p:nvPr/>
        </p:nvSpPr>
        <p:spPr>
          <a:xfrm>
            <a:off x="7086599" y="1682751"/>
            <a:ext cx="4865797" cy="5022914"/>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TWO STROKE ENGINES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ADVANTAGES</a:t>
            </a:r>
          </a:p>
          <a:p>
            <a:endParaRPr lang="en-US" dirty="0">
              <a:latin typeface="Times New Roman" panose="02020603050405020304" pitchFamily="18" charset="0"/>
              <a:cs typeface="Times New Roman" panose="02020603050405020304" pitchFamily="18" charset="0"/>
            </a:endParaRPr>
          </a:p>
          <a:p>
            <a:pPr marL="342900" indent="-342900">
              <a:spcBef>
                <a:spcPct val="20000"/>
              </a:spcBef>
              <a:buClr>
                <a:schemeClr val="accent2"/>
              </a:buClr>
              <a:buSzPct val="75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Lighter</a:t>
            </a:r>
          </a:p>
          <a:p>
            <a:pPr marL="342900" indent="-342900">
              <a:spcBef>
                <a:spcPct val="20000"/>
              </a:spcBef>
              <a:buClr>
                <a:schemeClr val="accent2"/>
              </a:buClr>
              <a:buSzPct val="75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be operated in all positions</a:t>
            </a:r>
          </a:p>
          <a:p>
            <a:pPr marL="342900" indent="-342900">
              <a:spcBef>
                <a:spcPct val="20000"/>
              </a:spcBef>
              <a:buClr>
                <a:schemeClr val="accent2"/>
              </a:buClr>
              <a:buSzPct val="75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Less moving parts</a:t>
            </a:r>
          </a:p>
          <a:p>
            <a:pPr marL="342900" indent="-342900">
              <a:spcBef>
                <a:spcPct val="20000"/>
              </a:spcBef>
              <a:buClr>
                <a:schemeClr val="accent2"/>
              </a:buClr>
              <a:buSzPct val="75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Higher horse power per cc displacement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DISADVANTAGES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Low torque output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Erratic running Characteristic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Noisy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Higher emissions output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Gas/Oil mixing</a:t>
            </a:r>
          </a:p>
          <a:p>
            <a:endParaRPr lang="en-US" dirty="0"/>
          </a:p>
          <a:p>
            <a:endParaRPr lang="en-US" dirty="0"/>
          </a:p>
        </p:txBody>
      </p:sp>
    </p:spTree>
    <p:extLst>
      <p:ext uri="{BB962C8B-B14F-4D97-AF65-F5344CB8AC3E}">
        <p14:creationId xmlns:p14="http://schemas.microsoft.com/office/powerpoint/2010/main" val="304369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Summary</a:t>
            </a:r>
          </a:p>
        </p:txBody>
      </p:sp>
      <p:sp>
        <p:nvSpPr>
          <p:cNvPr id="3" name="Content Placeholder 2"/>
          <p:cNvSpPr>
            <a:spLocks noGrp="1"/>
          </p:cNvSpPr>
          <p:nvPr>
            <p:ph idx="1"/>
          </p:nvPr>
        </p:nvSpPr>
        <p:spPr/>
        <p:txBody>
          <a:bodyPr>
            <a:normAutofit/>
          </a:bodyPr>
          <a:lstStyle/>
          <a:p>
            <a:pPr>
              <a:spcBef>
                <a:spcPts val="70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Internal combustion engines have ultimately revolutionized the lives</a:t>
            </a:r>
          </a:p>
          <a:p>
            <a:pPr>
              <a:spcBef>
                <a:spcPts val="70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t>With the small and light weight design of the two cycle engine tasks like trimming the hedges and cutting down weeds became easier and more efficient. With the power of the four stroke we are now able to dig up dirt and cut down trees with out even breaking a sweat. Internal combustion engines have made life easier since the first one was built in the early 1800’s. </a:t>
            </a: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Tree>
    <p:extLst>
      <p:ext uri="{BB962C8B-B14F-4D97-AF65-F5344CB8AC3E}">
        <p14:creationId xmlns:p14="http://schemas.microsoft.com/office/powerpoint/2010/main" val="194911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IC ENGINES</a:t>
            </a:r>
          </a:p>
        </p:txBody>
      </p:sp>
      <p:sp>
        <p:nvSpPr>
          <p:cNvPr id="3" name="Content Placeholder 2"/>
          <p:cNvSpPr>
            <a:spLocks noGrp="1"/>
          </p:cNvSpPr>
          <p:nvPr>
            <p:ph idx="1"/>
          </p:nvPr>
        </p:nvSpPr>
        <p:spPr/>
        <p:txBody>
          <a:bodyPr>
            <a:normAutofit/>
          </a:bodyPr>
          <a:lstStyle/>
          <a:p>
            <a:pPr algn="just">
              <a:lnSpc>
                <a:spcPct val="150000"/>
              </a:lnSpc>
            </a:pPr>
            <a:r>
              <a:rPr lang="en-IN" dirty="0"/>
              <a:t>CLASSIFICATION OF IC ENGINES</a:t>
            </a:r>
          </a:p>
          <a:p>
            <a:pPr algn="just">
              <a:lnSpc>
                <a:spcPct val="150000"/>
              </a:lnSpc>
            </a:pPr>
            <a:r>
              <a:rPr lang="en-IN" dirty="0"/>
              <a:t>DIFFERENTIATING IC ENGINES</a:t>
            </a:r>
          </a:p>
          <a:p>
            <a:pPr algn="just">
              <a:lnSpc>
                <a:spcPct val="150000"/>
              </a:lnSpc>
            </a:pPr>
            <a:r>
              <a:rPr lang="en-IN" dirty="0"/>
              <a:t>DIFFERENCE BETWEEN PETROL AND DIESEL ENGINES</a:t>
            </a:r>
          </a:p>
          <a:p>
            <a:pPr algn="just">
              <a:lnSpc>
                <a:spcPct val="150000"/>
              </a:lnSpc>
            </a:pPr>
            <a:r>
              <a:rPr lang="en-IN" dirty="0"/>
              <a:t>CONSTRUCTIONAL FEATURES OF IC ENGINES</a:t>
            </a:r>
          </a:p>
          <a:p>
            <a:pPr algn="just">
              <a:lnSpc>
                <a:spcPct val="150000"/>
              </a:lnSpc>
            </a:pPr>
            <a:r>
              <a:rPr lang="en-IN" dirty="0"/>
              <a:t>COMPARISON BETWEEN PETROL AND DIESEL ENGINES</a:t>
            </a:r>
          </a:p>
          <a:p>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Tree>
    <p:extLst>
      <p:ext uri="{BB962C8B-B14F-4D97-AF65-F5344CB8AC3E}">
        <p14:creationId xmlns:p14="http://schemas.microsoft.com/office/powerpoint/2010/main" val="121287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t>Topics to be Discussed in Next Lecture</a:t>
            </a:r>
          </a:p>
        </p:txBody>
      </p:sp>
      <p:sp>
        <p:nvSpPr>
          <p:cNvPr id="3" name="Content Placeholder 2"/>
          <p:cNvSpPr>
            <a:spLocks noGrp="1"/>
          </p:cNvSpPr>
          <p:nvPr>
            <p:ph idx="1"/>
          </p:nvPr>
        </p:nvSpPr>
        <p:spPr/>
        <p:txBody>
          <a:bodyPr>
            <a:normAutofit/>
          </a:bodyPr>
          <a:lstStyle/>
          <a:p>
            <a:r>
              <a:rPr lang="en-IN" dirty="0"/>
              <a:t>Introduction to the topic of Machines and their usage</a:t>
            </a:r>
          </a:p>
          <a:p>
            <a:r>
              <a:rPr lang="en-IN" dirty="0"/>
              <a:t>Various types of Links and mechanisms</a:t>
            </a:r>
          </a:p>
          <a:p>
            <a:r>
              <a:rPr lang="en-IN" dirty="0"/>
              <a:t>Differentiating between Constrained and incompletely constrained motions</a:t>
            </a:r>
          </a:p>
          <a:p>
            <a:r>
              <a:rPr lang="en-IN" dirty="0"/>
              <a:t>Different types of Inversions</a:t>
            </a:r>
          </a:p>
          <a:p>
            <a:endParaRPr lang="en-IN" dirty="0"/>
          </a:p>
          <a:p>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Tree>
    <p:extLst>
      <p:ext uri="{BB962C8B-B14F-4D97-AF65-F5344CB8AC3E}">
        <p14:creationId xmlns:p14="http://schemas.microsoft.com/office/powerpoint/2010/main" val="86997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Construction and Working of IC Engine</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pic>
        <p:nvPicPr>
          <p:cNvPr id="7" name="Content Placeholder 6" descr="G:\Dokument\Maszynoznawstwo\Maszyny\rusunki\Silniki\silnik 1.jpg">
            <a:extLst>
              <a:ext uri="{FF2B5EF4-FFF2-40B4-BE49-F238E27FC236}">
                <a16:creationId xmlns:a16="http://schemas.microsoft.com/office/drawing/2014/main" id="{21145E7F-1F1B-4186-A8BF-EC30D2A365AC}"/>
              </a:ext>
            </a:extLst>
          </p:cNvPr>
          <p:cNvPicPr>
            <a:picLocks noGrp="1" noChangeAspect="1" noChangeArrowheads="1"/>
          </p:cNvPicPr>
          <p:nvPr>
            <p:ph idx="1"/>
          </p:nvPr>
        </p:nvPicPr>
        <p:blipFill>
          <a:blip r:embed="rId3" cstate="print"/>
          <a:srcRect b="3987"/>
          <a:stretch>
            <a:fillRect/>
          </a:stretch>
        </p:blipFill>
        <p:spPr bwMode="auto">
          <a:xfrm>
            <a:off x="1534888" y="1981200"/>
            <a:ext cx="3295650" cy="3612369"/>
          </a:xfrm>
          <a:prstGeom prst="rect">
            <a:avLst/>
          </a:prstGeom>
          <a:noFill/>
          <a:ln w="9525">
            <a:noFill/>
            <a:miter lim="800000"/>
            <a:headEnd/>
            <a:tailEnd/>
          </a:ln>
        </p:spPr>
      </p:pic>
      <p:pic>
        <p:nvPicPr>
          <p:cNvPr id="9" name="Picture 8">
            <a:extLst>
              <a:ext uri="{FF2B5EF4-FFF2-40B4-BE49-F238E27FC236}">
                <a16:creationId xmlns:a16="http://schemas.microsoft.com/office/drawing/2014/main" id="{AD0C04BA-5F84-40B5-A518-92CF09351D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82751"/>
            <a:ext cx="4868862" cy="426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3800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49" y="631041"/>
            <a:ext cx="10972800" cy="1143000"/>
          </a:xfrm>
        </p:spPr>
        <p:txBody>
          <a:bodyPr/>
          <a:lstStyle/>
          <a:p>
            <a:pPr algn="ctr"/>
            <a:r>
              <a:rPr lang="en-IN" b="1" dirty="0"/>
              <a:t>Classification of IC Engines</a:t>
            </a:r>
          </a:p>
        </p:txBody>
      </p:sp>
      <p:sp>
        <p:nvSpPr>
          <p:cNvPr id="3" name="Content Placeholder 2"/>
          <p:cNvSpPr>
            <a:spLocks noGrp="1"/>
          </p:cNvSpPr>
          <p:nvPr>
            <p:ph idx="1"/>
          </p:nvPr>
        </p:nvSpPr>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8">
            <a:extLst>
              <a:ext uri="{FF2B5EF4-FFF2-40B4-BE49-F238E27FC236}">
                <a16:creationId xmlns:a16="http://schemas.microsoft.com/office/drawing/2014/main" id="{5CB7B0CF-3E5E-4129-8EC1-AD3F0F1EA7D7}"/>
              </a:ext>
            </a:extLst>
          </p:cNvPr>
          <p:cNvSpPr txBox="1">
            <a:spLocks noChangeArrowheads="1"/>
          </p:cNvSpPr>
          <p:nvPr/>
        </p:nvSpPr>
        <p:spPr bwMode="auto">
          <a:xfrm>
            <a:off x="2125131" y="1613701"/>
            <a:ext cx="2813321" cy="32958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types of heat engines</a:t>
            </a:r>
          </a:p>
        </p:txBody>
      </p:sp>
      <p:grpSp>
        <p:nvGrpSpPr>
          <p:cNvPr id="9" name="Group 8">
            <a:extLst>
              <a:ext uri="{FF2B5EF4-FFF2-40B4-BE49-F238E27FC236}">
                <a16:creationId xmlns:a16="http://schemas.microsoft.com/office/drawing/2014/main" id="{9432E1DA-3B61-4006-9DC6-2DC01766265A}"/>
              </a:ext>
            </a:extLst>
          </p:cNvPr>
          <p:cNvGrpSpPr>
            <a:grpSpLocks/>
          </p:cNvGrpSpPr>
          <p:nvPr/>
        </p:nvGrpSpPr>
        <p:grpSpPr bwMode="auto">
          <a:xfrm>
            <a:off x="2125131" y="1778864"/>
            <a:ext cx="3262313" cy="1441918"/>
            <a:chOff x="-53" y="458"/>
            <a:chExt cx="2055" cy="1154"/>
          </a:xfrm>
        </p:grpSpPr>
        <p:sp>
          <p:nvSpPr>
            <p:cNvPr id="28" name="Text Box 6">
              <a:extLst>
                <a:ext uri="{FF2B5EF4-FFF2-40B4-BE49-F238E27FC236}">
                  <a16:creationId xmlns:a16="http://schemas.microsoft.com/office/drawing/2014/main" id="{B1CB524E-6001-452A-B887-30CD49F14942}"/>
                </a:ext>
              </a:extLst>
            </p:cNvPr>
            <p:cNvSpPr txBox="1">
              <a:spLocks noChangeArrowheads="1"/>
            </p:cNvSpPr>
            <p:nvPr/>
          </p:nvSpPr>
          <p:spPr bwMode="auto">
            <a:xfrm>
              <a:off x="374" y="1404"/>
              <a:ext cx="1628"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Comic Sans MS" pitchFamily="66" charset="0"/>
                </a:rPr>
                <a:t>external combustion</a:t>
              </a:r>
            </a:p>
          </p:txBody>
        </p:sp>
        <p:cxnSp>
          <p:nvCxnSpPr>
            <p:cNvPr id="29" name="AutoShape 27">
              <a:extLst>
                <a:ext uri="{FF2B5EF4-FFF2-40B4-BE49-F238E27FC236}">
                  <a16:creationId xmlns:a16="http://schemas.microsoft.com/office/drawing/2014/main" id="{10004204-8A52-4EB5-8226-7887BEEBA141}"/>
                </a:ext>
              </a:extLst>
            </p:cNvPr>
            <p:cNvCxnSpPr>
              <a:cxnSpLocks noChangeShapeType="1"/>
              <a:stCxn id="7" idx="1"/>
              <a:endCxn id="28" idx="1"/>
            </p:cNvCxnSpPr>
            <p:nvPr/>
          </p:nvCxnSpPr>
          <p:spPr bwMode="auto">
            <a:xfrm rot="10800000" flipH="1" flipV="1">
              <a:off x="-53" y="458"/>
              <a:ext cx="427" cy="1050"/>
            </a:xfrm>
            <a:prstGeom prst="bentConnector3">
              <a:avLst>
                <a:gd name="adj1" fmla="val -33724"/>
              </a:avLst>
            </a:prstGeom>
            <a:noFill/>
            <a:ln w="19050">
              <a:solidFill>
                <a:srgbClr val="FF0000"/>
              </a:solidFill>
              <a:miter lim="800000"/>
              <a:headEnd/>
              <a:tailEnd type="stealth" w="med" len="med"/>
            </a:ln>
          </p:spPr>
        </p:cxnSp>
      </p:grpSp>
      <p:grpSp>
        <p:nvGrpSpPr>
          <p:cNvPr id="10" name="Group 9">
            <a:extLst>
              <a:ext uri="{FF2B5EF4-FFF2-40B4-BE49-F238E27FC236}">
                <a16:creationId xmlns:a16="http://schemas.microsoft.com/office/drawing/2014/main" id="{DF4B63AB-8C7C-4239-A8D1-EFD29FF4285E}"/>
              </a:ext>
            </a:extLst>
          </p:cNvPr>
          <p:cNvGrpSpPr>
            <a:grpSpLocks/>
          </p:cNvGrpSpPr>
          <p:nvPr/>
        </p:nvGrpSpPr>
        <p:grpSpPr bwMode="auto">
          <a:xfrm>
            <a:off x="2125131" y="1779036"/>
            <a:ext cx="3287713" cy="3801024"/>
            <a:chOff x="-53" y="-860"/>
            <a:chExt cx="2071" cy="3095"/>
          </a:xfrm>
        </p:grpSpPr>
        <p:sp>
          <p:nvSpPr>
            <p:cNvPr id="26" name="Text Box 7">
              <a:extLst>
                <a:ext uri="{FF2B5EF4-FFF2-40B4-BE49-F238E27FC236}">
                  <a16:creationId xmlns:a16="http://schemas.microsoft.com/office/drawing/2014/main" id="{CE1C5795-D809-444F-8AC5-0E4D92B96BE1}"/>
                </a:ext>
              </a:extLst>
            </p:cNvPr>
            <p:cNvSpPr txBox="1">
              <a:spLocks noChangeArrowheads="1"/>
            </p:cNvSpPr>
            <p:nvPr/>
          </p:nvSpPr>
          <p:spPr bwMode="auto">
            <a:xfrm>
              <a:off x="445" y="2027"/>
              <a:ext cx="1573"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Comic Sans MS" pitchFamily="66" charset="0"/>
                </a:rPr>
                <a:t>internal combustion</a:t>
              </a:r>
            </a:p>
          </p:txBody>
        </p:sp>
        <p:cxnSp>
          <p:nvCxnSpPr>
            <p:cNvPr id="27" name="AutoShape 28">
              <a:extLst>
                <a:ext uri="{FF2B5EF4-FFF2-40B4-BE49-F238E27FC236}">
                  <a16:creationId xmlns:a16="http://schemas.microsoft.com/office/drawing/2014/main" id="{8C7EEDCC-918B-4389-AF66-72FB9585C3DA}"/>
                </a:ext>
              </a:extLst>
            </p:cNvPr>
            <p:cNvCxnSpPr>
              <a:cxnSpLocks noChangeShapeType="1"/>
              <a:stCxn id="7" idx="1"/>
              <a:endCxn id="26" idx="1"/>
            </p:cNvCxnSpPr>
            <p:nvPr/>
          </p:nvCxnSpPr>
          <p:spPr bwMode="auto">
            <a:xfrm rot="10800000" flipH="1" flipV="1">
              <a:off x="-53" y="-860"/>
              <a:ext cx="498" cy="2991"/>
            </a:xfrm>
            <a:prstGeom prst="bentConnector3">
              <a:avLst>
                <a:gd name="adj1" fmla="val -28916"/>
              </a:avLst>
            </a:prstGeom>
            <a:noFill/>
            <a:ln w="19050">
              <a:solidFill>
                <a:srgbClr val="FF0000"/>
              </a:solidFill>
              <a:miter lim="800000"/>
              <a:headEnd/>
              <a:tailEnd type="stealth" w="med" len="med"/>
            </a:ln>
          </p:spPr>
        </p:cxnSp>
      </p:grpSp>
      <p:grpSp>
        <p:nvGrpSpPr>
          <p:cNvPr id="11" name="Group 10">
            <a:extLst>
              <a:ext uri="{FF2B5EF4-FFF2-40B4-BE49-F238E27FC236}">
                <a16:creationId xmlns:a16="http://schemas.microsoft.com/office/drawing/2014/main" id="{87ABB68D-CAD8-4CBD-A792-4E4EE1874616}"/>
              </a:ext>
            </a:extLst>
          </p:cNvPr>
          <p:cNvGrpSpPr>
            <a:grpSpLocks/>
          </p:cNvGrpSpPr>
          <p:nvPr/>
        </p:nvGrpSpPr>
        <p:grpSpPr bwMode="auto">
          <a:xfrm>
            <a:off x="5387443" y="2519667"/>
            <a:ext cx="2393950" cy="571713"/>
            <a:chOff x="2705" y="1307"/>
            <a:chExt cx="1508" cy="496"/>
          </a:xfrm>
        </p:grpSpPr>
        <p:sp>
          <p:nvSpPr>
            <p:cNvPr id="24" name="Text Box 37">
              <a:extLst>
                <a:ext uri="{FF2B5EF4-FFF2-40B4-BE49-F238E27FC236}">
                  <a16:creationId xmlns:a16="http://schemas.microsoft.com/office/drawing/2014/main" id="{15D80459-ABF1-4AA0-BB1C-04CB05AD3907}"/>
                </a:ext>
              </a:extLst>
            </p:cNvPr>
            <p:cNvSpPr txBox="1">
              <a:spLocks noChangeArrowheads="1"/>
            </p:cNvSpPr>
            <p:nvPr/>
          </p:nvSpPr>
          <p:spPr bwMode="auto">
            <a:xfrm>
              <a:off x="3056" y="1307"/>
              <a:ext cx="1157"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steam engines</a:t>
              </a:r>
            </a:p>
          </p:txBody>
        </p:sp>
        <p:cxnSp>
          <p:nvCxnSpPr>
            <p:cNvPr id="25" name="AutoShape 44">
              <a:extLst>
                <a:ext uri="{FF2B5EF4-FFF2-40B4-BE49-F238E27FC236}">
                  <a16:creationId xmlns:a16="http://schemas.microsoft.com/office/drawing/2014/main" id="{D3C5B9A2-EE38-43A5-A651-22FC547F2BEE}"/>
                </a:ext>
              </a:extLst>
            </p:cNvPr>
            <p:cNvCxnSpPr>
              <a:cxnSpLocks noChangeShapeType="1"/>
              <a:stCxn id="28" idx="3"/>
              <a:endCxn id="24" idx="1"/>
            </p:cNvCxnSpPr>
            <p:nvPr/>
          </p:nvCxnSpPr>
          <p:spPr bwMode="auto">
            <a:xfrm flipV="1">
              <a:off x="2705" y="1411"/>
              <a:ext cx="351" cy="392"/>
            </a:xfrm>
            <a:prstGeom prst="bentConnector3">
              <a:avLst>
                <a:gd name="adj1" fmla="val 50000"/>
              </a:avLst>
            </a:prstGeom>
            <a:noFill/>
            <a:ln w="19050">
              <a:solidFill>
                <a:srgbClr val="FF0000"/>
              </a:solidFill>
              <a:miter lim="800000"/>
              <a:headEnd/>
              <a:tailEnd type="stealth" w="med" len="med"/>
            </a:ln>
          </p:spPr>
        </p:cxnSp>
      </p:grpSp>
      <p:grpSp>
        <p:nvGrpSpPr>
          <p:cNvPr id="12" name="Group 11">
            <a:extLst>
              <a:ext uri="{FF2B5EF4-FFF2-40B4-BE49-F238E27FC236}">
                <a16:creationId xmlns:a16="http://schemas.microsoft.com/office/drawing/2014/main" id="{97F81CDA-20B4-4AC2-A6A3-A1936D82B963}"/>
              </a:ext>
            </a:extLst>
          </p:cNvPr>
          <p:cNvGrpSpPr>
            <a:grpSpLocks/>
          </p:cNvGrpSpPr>
          <p:nvPr/>
        </p:nvGrpSpPr>
        <p:grpSpPr bwMode="auto">
          <a:xfrm>
            <a:off x="5387444" y="3090318"/>
            <a:ext cx="2447925" cy="338064"/>
            <a:chOff x="2705" y="1852"/>
            <a:chExt cx="1542" cy="263"/>
          </a:xfrm>
        </p:grpSpPr>
        <p:sp>
          <p:nvSpPr>
            <p:cNvPr id="22" name="Text Box 40">
              <a:extLst>
                <a:ext uri="{FF2B5EF4-FFF2-40B4-BE49-F238E27FC236}">
                  <a16:creationId xmlns:a16="http://schemas.microsoft.com/office/drawing/2014/main" id="{97D64C29-531B-4C82-9F14-8B2DFC7C8FB7}"/>
                </a:ext>
              </a:extLst>
            </p:cNvPr>
            <p:cNvSpPr txBox="1">
              <a:spLocks noChangeArrowheads="1"/>
            </p:cNvSpPr>
            <p:nvPr/>
          </p:nvSpPr>
          <p:spPr bwMode="auto">
            <a:xfrm>
              <a:off x="3056" y="1907"/>
              <a:ext cx="1191"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Stirling engine</a:t>
              </a:r>
            </a:p>
          </p:txBody>
        </p:sp>
        <p:cxnSp>
          <p:nvCxnSpPr>
            <p:cNvPr id="23" name="AutoShape 47">
              <a:extLst>
                <a:ext uri="{FF2B5EF4-FFF2-40B4-BE49-F238E27FC236}">
                  <a16:creationId xmlns:a16="http://schemas.microsoft.com/office/drawing/2014/main" id="{A0027F35-FB7D-42C1-9651-CBFAAF654A22}"/>
                </a:ext>
              </a:extLst>
            </p:cNvPr>
            <p:cNvCxnSpPr>
              <a:cxnSpLocks noChangeShapeType="1"/>
              <a:stCxn id="28" idx="3"/>
              <a:endCxn id="22" idx="1"/>
            </p:cNvCxnSpPr>
            <p:nvPr/>
          </p:nvCxnSpPr>
          <p:spPr bwMode="auto">
            <a:xfrm>
              <a:off x="2705" y="1852"/>
              <a:ext cx="351" cy="159"/>
            </a:xfrm>
            <a:prstGeom prst="bentConnector3">
              <a:avLst>
                <a:gd name="adj1" fmla="val 50000"/>
              </a:avLst>
            </a:prstGeom>
            <a:noFill/>
            <a:ln w="19050">
              <a:solidFill>
                <a:srgbClr val="FF0000"/>
              </a:solidFill>
              <a:miter lim="800000"/>
              <a:headEnd/>
              <a:tailEnd type="stealth" w="med" len="med"/>
            </a:ln>
          </p:spPr>
        </p:cxnSp>
      </p:grpSp>
      <p:grpSp>
        <p:nvGrpSpPr>
          <p:cNvPr id="13" name="Group 12">
            <a:extLst>
              <a:ext uri="{FF2B5EF4-FFF2-40B4-BE49-F238E27FC236}">
                <a16:creationId xmlns:a16="http://schemas.microsoft.com/office/drawing/2014/main" id="{A761F6D9-A705-441A-A6FC-661BD467C34C}"/>
              </a:ext>
            </a:extLst>
          </p:cNvPr>
          <p:cNvGrpSpPr>
            <a:grpSpLocks/>
          </p:cNvGrpSpPr>
          <p:nvPr/>
        </p:nvGrpSpPr>
        <p:grpSpPr bwMode="auto">
          <a:xfrm>
            <a:off x="5412842" y="4798753"/>
            <a:ext cx="2095499" cy="653417"/>
            <a:chOff x="2721" y="2741"/>
            <a:chExt cx="1320" cy="569"/>
          </a:xfrm>
        </p:grpSpPr>
        <p:sp>
          <p:nvSpPr>
            <p:cNvPr id="20" name="Text Box 41">
              <a:extLst>
                <a:ext uri="{FF2B5EF4-FFF2-40B4-BE49-F238E27FC236}">
                  <a16:creationId xmlns:a16="http://schemas.microsoft.com/office/drawing/2014/main" id="{83A77B68-1A58-4E18-B0C8-DC04E7AE08BA}"/>
                </a:ext>
              </a:extLst>
            </p:cNvPr>
            <p:cNvSpPr txBox="1">
              <a:spLocks noChangeArrowheads="1"/>
            </p:cNvSpPr>
            <p:nvPr/>
          </p:nvSpPr>
          <p:spPr bwMode="auto">
            <a:xfrm>
              <a:off x="3056" y="2741"/>
              <a:ext cx="985"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Otto engine</a:t>
              </a:r>
            </a:p>
          </p:txBody>
        </p:sp>
        <p:cxnSp>
          <p:nvCxnSpPr>
            <p:cNvPr id="21" name="AutoShape 48">
              <a:extLst>
                <a:ext uri="{FF2B5EF4-FFF2-40B4-BE49-F238E27FC236}">
                  <a16:creationId xmlns:a16="http://schemas.microsoft.com/office/drawing/2014/main" id="{717A85CF-47FC-4800-A0C1-30C85541FBF3}"/>
                </a:ext>
              </a:extLst>
            </p:cNvPr>
            <p:cNvCxnSpPr>
              <a:cxnSpLocks noChangeShapeType="1"/>
              <a:stCxn id="26" idx="3"/>
              <a:endCxn id="20" idx="1"/>
            </p:cNvCxnSpPr>
            <p:nvPr/>
          </p:nvCxnSpPr>
          <p:spPr bwMode="auto">
            <a:xfrm flipV="1">
              <a:off x="2721" y="2845"/>
              <a:ext cx="335" cy="465"/>
            </a:xfrm>
            <a:prstGeom prst="bentConnector3">
              <a:avLst>
                <a:gd name="adj1" fmla="val 50000"/>
              </a:avLst>
            </a:prstGeom>
            <a:noFill/>
            <a:ln w="19050">
              <a:solidFill>
                <a:srgbClr val="FF0000"/>
              </a:solidFill>
              <a:miter lim="800000"/>
              <a:headEnd/>
              <a:tailEnd type="stealth" w="med" len="med"/>
            </a:ln>
          </p:spPr>
        </p:cxnSp>
      </p:grpSp>
      <p:grpSp>
        <p:nvGrpSpPr>
          <p:cNvPr id="14" name="Group 13">
            <a:extLst>
              <a:ext uri="{FF2B5EF4-FFF2-40B4-BE49-F238E27FC236}">
                <a16:creationId xmlns:a16="http://schemas.microsoft.com/office/drawing/2014/main" id="{F9542351-1B38-43C9-83CF-A89BA861CB6C}"/>
              </a:ext>
            </a:extLst>
          </p:cNvPr>
          <p:cNvGrpSpPr>
            <a:grpSpLocks/>
          </p:cNvGrpSpPr>
          <p:nvPr/>
        </p:nvGrpSpPr>
        <p:grpSpPr bwMode="auto">
          <a:xfrm>
            <a:off x="5412845" y="5213756"/>
            <a:ext cx="2252663" cy="252807"/>
            <a:chOff x="2721" y="3050"/>
            <a:chExt cx="1419" cy="208"/>
          </a:xfrm>
        </p:grpSpPr>
        <p:sp>
          <p:nvSpPr>
            <p:cNvPr id="18" name="Text Box 42">
              <a:extLst>
                <a:ext uri="{FF2B5EF4-FFF2-40B4-BE49-F238E27FC236}">
                  <a16:creationId xmlns:a16="http://schemas.microsoft.com/office/drawing/2014/main" id="{6203F6FB-EE37-46E2-B837-34FBC31C9ACD}"/>
                </a:ext>
              </a:extLst>
            </p:cNvPr>
            <p:cNvSpPr txBox="1">
              <a:spLocks noChangeArrowheads="1"/>
            </p:cNvSpPr>
            <p:nvPr/>
          </p:nvSpPr>
          <p:spPr bwMode="auto">
            <a:xfrm>
              <a:off x="3056" y="3050"/>
              <a:ext cx="1084"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Diesel engine</a:t>
              </a:r>
            </a:p>
          </p:txBody>
        </p:sp>
        <p:cxnSp>
          <p:nvCxnSpPr>
            <p:cNvPr id="19" name="AutoShape 49">
              <a:extLst>
                <a:ext uri="{FF2B5EF4-FFF2-40B4-BE49-F238E27FC236}">
                  <a16:creationId xmlns:a16="http://schemas.microsoft.com/office/drawing/2014/main" id="{F0DACBF0-3CFE-4D23-98AE-8239749B77A5}"/>
                </a:ext>
              </a:extLst>
            </p:cNvPr>
            <p:cNvCxnSpPr>
              <a:cxnSpLocks noChangeShapeType="1"/>
              <a:stCxn id="26" idx="3"/>
              <a:endCxn id="18" idx="1"/>
            </p:cNvCxnSpPr>
            <p:nvPr/>
          </p:nvCxnSpPr>
          <p:spPr bwMode="auto">
            <a:xfrm flipV="1">
              <a:off x="2721" y="3154"/>
              <a:ext cx="335" cy="92"/>
            </a:xfrm>
            <a:prstGeom prst="bentConnector3">
              <a:avLst>
                <a:gd name="adj1" fmla="val 50000"/>
              </a:avLst>
            </a:prstGeom>
            <a:noFill/>
            <a:ln w="19050">
              <a:solidFill>
                <a:srgbClr val="FF0000"/>
              </a:solidFill>
              <a:miter lim="800000"/>
              <a:headEnd/>
              <a:tailEnd type="stealth" w="med" len="med"/>
            </a:ln>
          </p:spPr>
        </p:cxnSp>
      </p:grpSp>
      <p:grpSp>
        <p:nvGrpSpPr>
          <p:cNvPr id="15" name="Group 14">
            <a:extLst>
              <a:ext uri="{FF2B5EF4-FFF2-40B4-BE49-F238E27FC236}">
                <a16:creationId xmlns:a16="http://schemas.microsoft.com/office/drawing/2014/main" id="{E330ADF4-573B-4BDD-BE68-1C029486D8FE}"/>
              </a:ext>
            </a:extLst>
          </p:cNvPr>
          <p:cNvGrpSpPr>
            <a:grpSpLocks/>
          </p:cNvGrpSpPr>
          <p:nvPr/>
        </p:nvGrpSpPr>
        <p:grpSpPr bwMode="auto">
          <a:xfrm>
            <a:off x="5412845" y="5452711"/>
            <a:ext cx="2316163" cy="268325"/>
            <a:chOff x="2721" y="3359"/>
            <a:chExt cx="1459" cy="208"/>
          </a:xfrm>
        </p:grpSpPr>
        <p:sp>
          <p:nvSpPr>
            <p:cNvPr id="16" name="Text Box 43">
              <a:extLst>
                <a:ext uri="{FF2B5EF4-FFF2-40B4-BE49-F238E27FC236}">
                  <a16:creationId xmlns:a16="http://schemas.microsoft.com/office/drawing/2014/main" id="{D12C93FD-9000-48E5-9211-97F9557B5BF7}"/>
                </a:ext>
              </a:extLst>
            </p:cNvPr>
            <p:cNvSpPr txBox="1">
              <a:spLocks noChangeArrowheads="1"/>
            </p:cNvSpPr>
            <p:nvPr/>
          </p:nvSpPr>
          <p:spPr bwMode="auto">
            <a:xfrm>
              <a:off x="3056" y="3359"/>
              <a:ext cx="1124" cy="208"/>
            </a:xfrm>
            <a:prstGeom prst="rect">
              <a:avLst/>
            </a:prstGeom>
            <a:solidFill>
              <a:srgbClr val="FFFF00"/>
            </a:solidFill>
            <a:ln w="12700">
              <a:noFill/>
              <a:miter lim="800000"/>
              <a:headEnd/>
              <a:tailEnd/>
            </a:ln>
          </p:spPr>
          <p:txBody>
            <a:bodyPr wrap="none" lIns="54000" tIns="10800" rIns="5400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Comic Sans MS" pitchFamily="66" charset="0"/>
                </a:rPr>
                <a:t>Vankel engine</a:t>
              </a:r>
            </a:p>
          </p:txBody>
        </p:sp>
        <p:cxnSp>
          <p:nvCxnSpPr>
            <p:cNvPr id="17" name="AutoShape 50">
              <a:extLst>
                <a:ext uri="{FF2B5EF4-FFF2-40B4-BE49-F238E27FC236}">
                  <a16:creationId xmlns:a16="http://schemas.microsoft.com/office/drawing/2014/main" id="{C7E30E03-ED53-43C9-A891-E9A17B945350}"/>
                </a:ext>
              </a:extLst>
            </p:cNvPr>
            <p:cNvCxnSpPr>
              <a:cxnSpLocks noChangeShapeType="1"/>
              <a:stCxn id="26" idx="3"/>
              <a:endCxn id="16" idx="1"/>
            </p:cNvCxnSpPr>
            <p:nvPr/>
          </p:nvCxnSpPr>
          <p:spPr bwMode="auto">
            <a:xfrm>
              <a:off x="2721" y="3359"/>
              <a:ext cx="335" cy="104"/>
            </a:xfrm>
            <a:prstGeom prst="bentConnector3">
              <a:avLst>
                <a:gd name="adj1" fmla="val 50000"/>
              </a:avLst>
            </a:prstGeom>
            <a:noFill/>
            <a:ln w="19050">
              <a:solidFill>
                <a:srgbClr val="FF0000"/>
              </a:solidFill>
              <a:miter lim="800000"/>
              <a:headEnd/>
              <a:tailEnd type="stealth" w="med" len="med"/>
            </a:ln>
          </p:spPr>
        </p:cxnSp>
      </p:grpSp>
    </p:spTree>
    <p:extLst>
      <p:ext uri="{BB962C8B-B14F-4D97-AF65-F5344CB8AC3E}">
        <p14:creationId xmlns:p14="http://schemas.microsoft.com/office/powerpoint/2010/main" val="279256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Parts of IC Engine</a:t>
            </a:r>
          </a:p>
        </p:txBody>
      </p:sp>
      <p:sp>
        <p:nvSpPr>
          <p:cNvPr id="3" name="Content Placeholder 2"/>
          <p:cNvSpPr>
            <a:spLocks noGrp="1"/>
          </p:cNvSpPr>
          <p:nvPr>
            <p:ph idx="1"/>
          </p:nvPr>
        </p:nvSpPr>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1">
            <a:extLst>
              <a:ext uri="{FF2B5EF4-FFF2-40B4-BE49-F238E27FC236}">
                <a16:creationId xmlns:a16="http://schemas.microsoft.com/office/drawing/2014/main" id="{9639DDC0-8D02-4BF9-B5A1-47D43FE5627D}"/>
              </a:ext>
            </a:extLst>
          </p:cNvPr>
          <p:cNvSpPr txBox="1">
            <a:spLocks noChangeArrowheads="1"/>
          </p:cNvSpPr>
          <p:nvPr/>
        </p:nvSpPr>
        <p:spPr bwMode="auto">
          <a:xfrm>
            <a:off x="1905000" y="1682751"/>
            <a:ext cx="4038600" cy="4098131"/>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528638" indent="-528638" eaLnBrk="1" hangingPunct="1">
              <a:lnSpc>
                <a:spcPct val="100000"/>
              </a:lnSpc>
              <a:spcBef>
                <a:spcPts val="8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3200" b="1" dirty="0">
                <a:solidFill>
                  <a:schemeClr val="tx1"/>
                </a:solidFill>
                <a:effectLst>
                  <a:outerShdw blurRad="38100" dist="38100" dir="2700000" algn="tl">
                    <a:srgbClr val="000000"/>
                  </a:outerShdw>
                </a:effectLst>
                <a:latin typeface="Arial" charset="0"/>
              </a:rPr>
              <a:t>Spark plug</a:t>
            </a:r>
          </a:p>
          <a:p>
            <a:pPr marL="528638" indent="-528638" eaLnBrk="1" hangingPunct="1">
              <a:lnSpc>
                <a:spcPct val="100000"/>
              </a:lnSpc>
              <a:spcBef>
                <a:spcPts val="800"/>
              </a:spcBef>
              <a:buClr>
                <a:srgbClr val="FFCC00"/>
              </a:buClr>
              <a:buFont typeface="Wingdings" pitchFamily="2" charset="2"/>
              <a:buNone/>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3200" b="1" dirty="0">
              <a:solidFill>
                <a:schemeClr val="tx1"/>
              </a:solidFill>
              <a:effectLst>
                <a:outerShdw blurRad="38100" dist="38100" dir="2700000" algn="tl">
                  <a:srgbClr val="000000"/>
                </a:outerShdw>
              </a:effectLst>
              <a:latin typeface="Arial" charset="0"/>
            </a:endParaRPr>
          </a:p>
          <a:p>
            <a:pPr marL="528638" indent="-528638" eaLnBrk="1" hangingPunct="1">
              <a:lnSpc>
                <a:spcPct val="100000"/>
              </a:lnSpc>
              <a:spcBef>
                <a:spcPts val="8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3200" b="1" dirty="0">
                <a:solidFill>
                  <a:schemeClr val="tx1"/>
                </a:solidFill>
                <a:effectLst>
                  <a:outerShdw blurRad="38100" dist="38100" dir="2700000" algn="tl">
                    <a:srgbClr val="000000"/>
                  </a:outerShdw>
                </a:effectLst>
                <a:latin typeface="Arial" charset="0"/>
              </a:rPr>
              <a:t>Piston</a:t>
            </a:r>
          </a:p>
          <a:p>
            <a:pPr marL="528638" indent="-528638" eaLnBrk="1" hangingPunct="1">
              <a:lnSpc>
                <a:spcPct val="100000"/>
              </a:lnSpc>
              <a:spcBef>
                <a:spcPts val="800"/>
              </a:spcBef>
              <a:buClr>
                <a:srgbClr val="FFCC00"/>
              </a:buClr>
              <a:buFont typeface="Wingdings" pitchFamily="2" charset="2"/>
              <a:buNone/>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3200" b="1" dirty="0">
              <a:solidFill>
                <a:schemeClr val="tx1"/>
              </a:solidFill>
              <a:effectLst>
                <a:outerShdw blurRad="38100" dist="38100" dir="2700000" algn="tl">
                  <a:srgbClr val="000000"/>
                </a:outerShdw>
              </a:effectLst>
              <a:latin typeface="Arial" charset="0"/>
            </a:endParaRPr>
          </a:p>
          <a:p>
            <a:pPr marL="528638" indent="-528638" eaLnBrk="1" hangingPunct="1">
              <a:lnSpc>
                <a:spcPct val="100000"/>
              </a:lnSpc>
              <a:spcBef>
                <a:spcPts val="8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3200" b="1" dirty="0">
                <a:solidFill>
                  <a:schemeClr val="tx1"/>
                </a:solidFill>
                <a:effectLst>
                  <a:outerShdw blurRad="38100" dist="38100" dir="2700000" algn="tl">
                    <a:srgbClr val="000000"/>
                  </a:outerShdw>
                </a:effectLst>
                <a:latin typeface="Arial" charset="0"/>
              </a:rPr>
              <a:t>Piston rings</a:t>
            </a:r>
          </a:p>
          <a:p>
            <a:pPr marL="528638" indent="-528638" eaLnBrk="1" hangingPunct="1">
              <a:lnSpc>
                <a:spcPct val="100000"/>
              </a:lnSpc>
              <a:spcBef>
                <a:spcPts val="800"/>
              </a:spcBef>
              <a:buClr>
                <a:srgbClr val="FFCC00"/>
              </a:buClr>
              <a:buFont typeface="Wingdings" pitchFamily="2" charset="2"/>
              <a:buNone/>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3200" b="1" dirty="0">
              <a:solidFill>
                <a:schemeClr val="tx1"/>
              </a:solidFill>
              <a:effectLst>
                <a:outerShdw blurRad="38100" dist="38100" dir="2700000" algn="tl">
                  <a:srgbClr val="000000"/>
                </a:outerShdw>
              </a:effectLst>
              <a:latin typeface="Arial" charset="0"/>
            </a:endParaRPr>
          </a:p>
          <a:p>
            <a:pPr marL="528638" indent="-528638" eaLnBrk="1" hangingPunct="1">
              <a:lnSpc>
                <a:spcPct val="100000"/>
              </a:lnSpc>
              <a:spcBef>
                <a:spcPts val="8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3200" b="1" dirty="0">
                <a:solidFill>
                  <a:schemeClr val="tx1"/>
                </a:solidFill>
                <a:effectLst>
                  <a:outerShdw blurRad="38100" dist="38100" dir="2700000" algn="tl">
                    <a:srgbClr val="000000"/>
                  </a:outerShdw>
                </a:effectLst>
                <a:latin typeface="Arial" charset="0"/>
              </a:rPr>
              <a:t>Intake valve </a:t>
            </a:r>
          </a:p>
          <a:p>
            <a:pPr marL="528638" indent="-528638" eaLnBrk="1" hangingPunct="1">
              <a:lnSpc>
                <a:spcPct val="100000"/>
              </a:lnSpc>
              <a:spcBef>
                <a:spcPts val="800"/>
              </a:spcBef>
              <a:buClr>
                <a:srgbClr val="FFCC00"/>
              </a:buClr>
              <a:buFont typeface="Wingdings" pitchFamily="2" charset="2"/>
              <a:buNone/>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3200" b="1" dirty="0">
              <a:solidFill>
                <a:schemeClr val="tx1"/>
              </a:solidFill>
              <a:effectLst>
                <a:outerShdw blurRad="38100" dist="38100" dir="2700000" algn="tl">
                  <a:srgbClr val="000000"/>
                </a:outerShdw>
              </a:effectLst>
              <a:latin typeface="Arial" charset="0"/>
            </a:endParaRPr>
          </a:p>
        </p:txBody>
      </p:sp>
      <p:sp>
        <p:nvSpPr>
          <p:cNvPr id="9" name="Text Box 2">
            <a:extLst>
              <a:ext uri="{FF2B5EF4-FFF2-40B4-BE49-F238E27FC236}">
                <a16:creationId xmlns:a16="http://schemas.microsoft.com/office/drawing/2014/main" id="{3D94F8ED-F045-4741-A42F-064F8E0746EF}"/>
              </a:ext>
            </a:extLst>
          </p:cNvPr>
          <p:cNvSpPr txBox="1">
            <a:spLocks noChangeArrowheads="1"/>
          </p:cNvSpPr>
          <p:nvPr/>
        </p:nvSpPr>
        <p:spPr bwMode="auto">
          <a:xfrm>
            <a:off x="6248400" y="1659858"/>
            <a:ext cx="4038600" cy="3943224"/>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338138" indent="-338138" eaLnBrk="1" hangingPunct="1">
              <a:lnSpc>
                <a:spcPct val="100000"/>
              </a:lnSpc>
              <a:spcBef>
                <a:spcPts val="800"/>
              </a:spcBef>
              <a:buClr>
                <a:srgbClr val="FFCC00"/>
              </a:buClr>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3200" b="1">
                <a:solidFill>
                  <a:schemeClr val="tx1"/>
                </a:solidFill>
                <a:effectLst>
                  <a:outerShdw blurRad="38100" dist="38100" dir="2700000" algn="tl">
                    <a:srgbClr val="000000"/>
                  </a:outerShdw>
                </a:effectLst>
                <a:latin typeface="Arial" charset="0"/>
              </a:rPr>
              <a:t>Crankshaft</a:t>
            </a:r>
          </a:p>
          <a:p>
            <a:pPr marL="338138" indent="-338138" eaLnBrk="1" hangingPunct="1">
              <a:lnSpc>
                <a:spcPct val="100000"/>
              </a:lnSpc>
              <a:spcBef>
                <a:spcPts val="800"/>
              </a:spcBef>
              <a:buClr>
                <a:srgbClr val="FFCC00"/>
              </a:buClr>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lang="en-GB" sz="3200" b="1">
              <a:solidFill>
                <a:schemeClr val="tx1"/>
              </a:solidFill>
              <a:effectLst>
                <a:outerShdw blurRad="38100" dist="38100" dir="2700000" algn="tl">
                  <a:srgbClr val="000000"/>
                </a:outerShdw>
              </a:effectLst>
              <a:latin typeface="Arial" charset="0"/>
            </a:endParaRPr>
          </a:p>
          <a:p>
            <a:pPr marL="338138" indent="-338138" eaLnBrk="1" hangingPunct="1">
              <a:lnSpc>
                <a:spcPct val="100000"/>
              </a:lnSpc>
              <a:spcBef>
                <a:spcPts val="800"/>
              </a:spcBef>
              <a:buClr>
                <a:srgbClr val="FFCC00"/>
              </a:buClr>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3200" b="1">
                <a:solidFill>
                  <a:schemeClr val="tx1"/>
                </a:solidFill>
                <a:effectLst>
                  <a:outerShdw blurRad="38100" dist="38100" dir="2700000" algn="tl">
                    <a:srgbClr val="000000"/>
                  </a:outerShdw>
                </a:effectLst>
                <a:latin typeface="Arial" charset="0"/>
              </a:rPr>
              <a:t>Cylinder </a:t>
            </a:r>
          </a:p>
          <a:p>
            <a:pPr marL="338138" indent="-338138" eaLnBrk="1" hangingPunct="1">
              <a:lnSpc>
                <a:spcPct val="100000"/>
              </a:lnSpc>
              <a:spcBef>
                <a:spcPts val="800"/>
              </a:spcBef>
              <a:buClr>
                <a:srgbClr val="FFCC00"/>
              </a:buClr>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lang="en-GB" sz="3200" b="1">
              <a:solidFill>
                <a:schemeClr val="tx1"/>
              </a:solidFill>
              <a:effectLst>
                <a:outerShdw blurRad="38100" dist="38100" dir="2700000" algn="tl">
                  <a:srgbClr val="000000"/>
                </a:outerShdw>
              </a:effectLst>
              <a:latin typeface="Arial" charset="0"/>
            </a:endParaRPr>
          </a:p>
          <a:p>
            <a:pPr marL="338138" indent="-338138" eaLnBrk="1" hangingPunct="1">
              <a:lnSpc>
                <a:spcPct val="100000"/>
              </a:lnSpc>
              <a:spcBef>
                <a:spcPts val="800"/>
              </a:spcBef>
              <a:buClr>
                <a:srgbClr val="FFCC00"/>
              </a:buClr>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3200" b="1">
                <a:solidFill>
                  <a:schemeClr val="tx1"/>
                </a:solidFill>
                <a:effectLst>
                  <a:outerShdw blurRad="38100" dist="38100" dir="2700000" algn="tl">
                    <a:srgbClr val="000000"/>
                  </a:outerShdw>
                </a:effectLst>
                <a:latin typeface="Arial" charset="0"/>
              </a:rPr>
              <a:t>Piston rod</a:t>
            </a:r>
          </a:p>
          <a:p>
            <a:pPr marL="338138" indent="-338138" eaLnBrk="1" hangingPunct="1">
              <a:lnSpc>
                <a:spcPct val="100000"/>
              </a:lnSpc>
              <a:spcBef>
                <a:spcPts val="800"/>
              </a:spcBef>
              <a:buClr>
                <a:srgbClr val="FFCC00"/>
              </a:buClr>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lang="en-GB" sz="3200" b="1">
              <a:solidFill>
                <a:schemeClr val="tx1"/>
              </a:solidFill>
              <a:effectLst>
                <a:outerShdw blurRad="38100" dist="38100" dir="2700000" algn="tl">
                  <a:srgbClr val="000000"/>
                </a:outerShdw>
              </a:effectLst>
              <a:latin typeface="Arial" charset="0"/>
            </a:endParaRPr>
          </a:p>
          <a:p>
            <a:pPr marL="338138" indent="-338138" eaLnBrk="1" hangingPunct="1">
              <a:lnSpc>
                <a:spcPct val="100000"/>
              </a:lnSpc>
              <a:spcBef>
                <a:spcPts val="800"/>
              </a:spcBef>
              <a:buClr>
                <a:srgbClr val="FFCC00"/>
              </a:buClr>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GB" sz="3200" b="1">
                <a:solidFill>
                  <a:schemeClr val="tx1"/>
                </a:solidFill>
                <a:effectLst>
                  <a:outerShdw blurRad="38100" dist="38100" dir="2700000" algn="tl">
                    <a:srgbClr val="000000"/>
                  </a:outerShdw>
                </a:effectLst>
                <a:latin typeface="Arial" charset="0"/>
              </a:rPr>
              <a:t>Exhaust valve</a:t>
            </a:r>
          </a:p>
        </p:txBody>
      </p:sp>
    </p:spTree>
    <p:extLst>
      <p:ext uri="{BB962C8B-B14F-4D97-AF65-F5344CB8AC3E}">
        <p14:creationId xmlns:p14="http://schemas.microsoft.com/office/powerpoint/2010/main" val="186276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Working of IC Engine</a:t>
            </a:r>
          </a:p>
        </p:txBody>
      </p:sp>
      <p:sp>
        <p:nvSpPr>
          <p:cNvPr id="3" name="Content Placeholder 2"/>
          <p:cNvSpPr>
            <a:spLocks noGrp="1"/>
          </p:cNvSpPr>
          <p:nvPr>
            <p:ph idx="1"/>
          </p:nvPr>
        </p:nvSpPr>
        <p:spPr>
          <a:xfrm>
            <a:off x="582637" y="1309236"/>
            <a:ext cx="10972800" cy="4525963"/>
          </a:xfrm>
        </p:spPr>
        <p:txBody>
          <a:bodyPr>
            <a:normAutofit/>
          </a:bodyPr>
          <a:lstStyle/>
          <a:p>
            <a:pPr marL="0" indent="0">
              <a:buNone/>
            </a:pPr>
            <a:r>
              <a:rPr lang="en-IN" dirty="0"/>
              <a:t>INTAKE STROKE:</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1">
            <a:extLst>
              <a:ext uri="{FF2B5EF4-FFF2-40B4-BE49-F238E27FC236}">
                <a16:creationId xmlns:a16="http://schemas.microsoft.com/office/drawing/2014/main" id="{C6F837B2-77A1-4135-952F-3F35857D172C}"/>
              </a:ext>
            </a:extLst>
          </p:cNvPr>
          <p:cNvSpPr txBox="1">
            <a:spLocks noChangeArrowheads="1"/>
          </p:cNvSpPr>
          <p:nvPr/>
        </p:nvSpPr>
        <p:spPr bwMode="auto">
          <a:xfrm>
            <a:off x="990600" y="1951036"/>
            <a:ext cx="4910137" cy="4525964"/>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604838" indent="-604838" eaLnBrk="1" hangingPunct="1">
              <a:lnSpc>
                <a:spcPct val="100000"/>
              </a:lnSpc>
              <a:spcBef>
                <a:spcPts val="6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This starts at the highest point known as top dead centre and ends at bottom dead centre </a:t>
            </a:r>
          </a:p>
          <a:p>
            <a:pPr marL="604838" indent="-604838" eaLnBrk="1" hangingPunct="1">
              <a:lnSpc>
                <a:spcPct val="100000"/>
              </a:lnSpc>
              <a:spcBef>
                <a:spcPts val="600"/>
              </a:spcBef>
              <a:buClr>
                <a:srgbClr val="FFCC00"/>
              </a:buClr>
              <a:buFont typeface="Wingdings" pitchFamily="2" charset="2"/>
              <a:buNone/>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endParaRPr lang="en-GB" sz="2400" dirty="0">
              <a:solidFill>
                <a:schemeClr val="tx1"/>
              </a:solidFill>
              <a:effectLst>
                <a:outerShdw blurRad="38100" dist="38100" dir="2700000" algn="tl">
                  <a:srgbClr val="000000"/>
                </a:outerShdw>
              </a:effectLst>
              <a:latin typeface="Arial" charset="0"/>
            </a:endParaRPr>
          </a:p>
          <a:p>
            <a:pPr marL="604838" indent="-604838" eaLnBrk="1" hangingPunct="1">
              <a:lnSpc>
                <a:spcPct val="100000"/>
              </a:lnSpc>
              <a:spcBef>
                <a:spcPts val="6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 The intake stroke allows the piston to suck fuel and air into the combustion chamber through the intake valve port.</a:t>
            </a:r>
          </a:p>
        </p:txBody>
      </p:sp>
      <p:pic>
        <p:nvPicPr>
          <p:cNvPr id="9" name="Picture 8">
            <a:extLst>
              <a:ext uri="{FF2B5EF4-FFF2-40B4-BE49-F238E27FC236}">
                <a16:creationId xmlns:a16="http://schemas.microsoft.com/office/drawing/2014/main" id="{58BAE48E-10F0-4138-9D01-66AB623E9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59" y="1647815"/>
            <a:ext cx="4551141" cy="430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8770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COMPRESSION STROKE</a:t>
            </a:r>
          </a:p>
        </p:txBody>
      </p:sp>
      <p:sp>
        <p:nvSpPr>
          <p:cNvPr id="3" name="Content Placeholder 2"/>
          <p:cNvSpPr>
            <a:spLocks noGrp="1"/>
          </p:cNvSpPr>
          <p:nvPr>
            <p:ph idx="1"/>
          </p:nvPr>
        </p:nvSpPr>
        <p:spPr>
          <a:xfrm>
            <a:off x="590843" y="1600203"/>
            <a:ext cx="10991557" cy="4525963"/>
          </a:xfrm>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1">
            <a:extLst>
              <a:ext uri="{FF2B5EF4-FFF2-40B4-BE49-F238E27FC236}">
                <a16:creationId xmlns:a16="http://schemas.microsoft.com/office/drawing/2014/main" id="{56178672-452F-4202-8B53-B3FB403DCAEB}"/>
              </a:ext>
            </a:extLst>
          </p:cNvPr>
          <p:cNvSpPr txBox="1">
            <a:spLocks noChangeArrowheads="1"/>
          </p:cNvSpPr>
          <p:nvPr/>
        </p:nvSpPr>
        <p:spPr bwMode="auto">
          <a:xfrm>
            <a:off x="865652" y="1518271"/>
            <a:ext cx="5019675" cy="4525962"/>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604838" indent="-604838" eaLnBrk="1" hangingPunct="1">
              <a:lnSpc>
                <a:spcPct val="100000"/>
              </a:lnSpc>
              <a:spcBef>
                <a:spcPts val="6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Compression starts at bottom dead centre and ends at top dead centre.</a:t>
            </a:r>
          </a:p>
          <a:p>
            <a:pPr marL="604838" indent="-604838" eaLnBrk="1" hangingPunct="1">
              <a:lnSpc>
                <a:spcPct val="100000"/>
              </a:lnSpc>
              <a:spcBef>
                <a:spcPts val="6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The second motion of the stroke takes all the fuel and air that was stored and compresses it into one tenth its original sizes. Making the air/fuel mixture increase in temperature preparing it for the next stage in its combustion cycle.</a:t>
            </a:r>
          </a:p>
        </p:txBody>
      </p:sp>
      <p:pic>
        <p:nvPicPr>
          <p:cNvPr id="9" name="Picture 8">
            <a:extLst>
              <a:ext uri="{FF2B5EF4-FFF2-40B4-BE49-F238E27FC236}">
                <a16:creationId xmlns:a16="http://schemas.microsoft.com/office/drawing/2014/main" id="{508541FD-099E-4BFD-A6C4-497EF5AAB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70840"/>
            <a:ext cx="4380377" cy="32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9924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POWER STROKE</a:t>
            </a:r>
          </a:p>
        </p:txBody>
      </p:sp>
      <p:sp>
        <p:nvSpPr>
          <p:cNvPr id="3" name="Content Placeholder 2"/>
          <p:cNvSpPr>
            <a:spLocks noGrp="1"/>
          </p:cNvSpPr>
          <p:nvPr>
            <p:ph idx="1"/>
          </p:nvPr>
        </p:nvSpPr>
        <p:spPr>
          <a:xfrm>
            <a:off x="979597" y="1600202"/>
            <a:ext cx="10972800" cy="4525963"/>
          </a:xfrm>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1">
            <a:extLst>
              <a:ext uri="{FF2B5EF4-FFF2-40B4-BE49-F238E27FC236}">
                <a16:creationId xmlns:a16="http://schemas.microsoft.com/office/drawing/2014/main" id="{B545DC83-1DD6-4200-A094-807D025BC5C4}"/>
              </a:ext>
            </a:extLst>
          </p:cNvPr>
          <p:cNvSpPr txBox="1">
            <a:spLocks noChangeArrowheads="1"/>
          </p:cNvSpPr>
          <p:nvPr/>
        </p:nvSpPr>
        <p:spPr bwMode="auto">
          <a:xfrm>
            <a:off x="838200" y="1567912"/>
            <a:ext cx="5067300" cy="4525963"/>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604838" indent="-604838" eaLnBrk="1" hangingPunct="1">
              <a:lnSpc>
                <a:spcPct val="90000"/>
              </a:lnSpc>
              <a:spcBef>
                <a:spcPts val="7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endParaRPr lang="en-GB" sz="2400" b="1" dirty="0">
              <a:solidFill>
                <a:schemeClr val="tx1"/>
              </a:solidFill>
              <a:effectLst>
                <a:outerShdw blurRad="38100" dist="38100" dir="2700000" algn="tl">
                  <a:srgbClr val="000000"/>
                </a:outerShdw>
              </a:effectLst>
              <a:latin typeface="Arial" charset="0"/>
            </a:endParaRPr>
          </a:p>
          <a:p>
            <a:pPr marL="604838" indent="-604838" eaLnBrk="1" hangingPunct="1">
              <a:lnSpc>
                <a:spcPct val="90000"/>
              </a:lnSpc>
              <a:spcBef>
                <a:spcPts val="7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The power stroke starts as soon as the piston reaches top dead centre allowing the spark plug to ignite.</a:t>
            </a:r>
          </a:p>
          <a:p>
            <a:pPr marL="604838" indent="-604838" eaLnBrk="1" hangingPunct="1">
              <a:lnSpc>
                <a:spcPct val="90000"/>
              </a:lnSpc>
              <a:spcBef>
                <a:spcPts val="700"/>
              </a:spcBef>
              <a:buClr>
                <a:srgbClr val="FFCC00"/>
              </a:buClr>
              <a:buFont typeface="Wingdings" pitchFamily="2" charset="2"/>
              <a:buNone/>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endParaRPr lang="en-GB" sz="2400" dirty="0">
              <a:solidFill>
                <a:schemeClr val="tx1"/>
              </a:solidFill>
              <a:effectLst>
                <a:outerShdw blurRad="38100" dist="38100" dir="2700000" algn="tl">
                  <a:srgbClr val="000000"/>
                </a:outerShdw>
              </a:effectLst>
              <a:latin typeface="Arial" charset="0"/>
            </a:endParaRPr>
          </a:p>
          <a:p>
            <a:pPr marL="604838" indent="-604838" eaLnBrk="1" hangingPunct="1">
              <a:lnSpc>
                <a:spcPct val="90000"/>
              </a:lnSpc>
              <a:spcBef>
                <a:spcPts val="700"/>
              </a:spcBef>
              <a:buClr>
                <a:srgbClr val="FFCC00"/>
              </a:buClr>
              <a:buFont typeface="Wingdings" pitchFamily="2" charset="2"/>
              <a:buChar cha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2400" dirty="0">
                <a:solidFill>
                  <a:schemeClr val="tx1"/>
                </a:solidFill>
                <a:effectLst>
                  <a:outerShdw blurRad="38100" dist="38100" dir="2700000" algn="tl">
                    <a:srgbClr val="000000"/>
                  </a:outerShdw>
                </a:effectLst>
                <a:latin typeface="Arial" charset="0"/>
              </a:rPr>
              <a:t>This electric current created by the spark plug ignites the fuel and air mixture sending the piston back down the cylinder with a pressure reaching high as 600 PSI</a:t>
            </a:r>
            <a:r>
              <a:rPr lang="en-GB" sz="2800" dirty="0">
                <a:solidFill>
                  <a:schemeClr val="tx1"/>
                </a:solidFill>
                <a:effectLst>
                  <a:outerShdw blurRad="38100" dist="38100" dir="2700000" algn="tl">
                    <a:srgbClr val="000000"/>
                  </a:outerShdw>
                </a:effectLst>
                <a:latin typeface="Arial" charset="0"/>
              </a:rPr>
              <a:t>.</a:t>
            </a:r>
          </a:p>
        </p:txBody>
      </p:sp>
      <p:pic>
        <p:nvPicPr>
          <p:cNvPr id="9" name="Picture 8">
            <a:extLst>
              <a:ext uri="{FF2B5EF4-FFF2-40B4-BE49-F238E27FC236}">
                <a16:creationId xmlns:a16="http://schemas.microsoft.com/office/drawing/2014/main" id="{D1493F0B-73E9-4AFE-9205-55B87FFF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603" y="1567911"/>
            <a:ext cx="3733800" cy="452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202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EXHAUST STROKE</a:t>
            </a:r>
          </a:p>
        </p:txBody>
      </p:sp>
      <p:sp>
        <p:nvSpPr>
          <p:cNvPr id="3" name="Content Placeholder 2"/>
          <p:cNvSpPr>
            <a:spLocks noGrp="1"/>
          </p:cNvSpPr>
          <p:nvPr>
            <p:ph idx="1"/>
          </p:nvPr>
        </p:nvSpPr>
        <p:spPr/>
        <p:txBody>
          <a:bodyPr>
            <a:normAutofit/>
          </a:bodyPr>
          <a:lstStyle/>
          <a:p>
            <a:pPr marL="0" indent="0">
              <a:buNone/>
            </a:pPr>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Computer Science &amp; Engineering</a:t>
            </a:r>
          </a:p>
        </p:txBody>
      </p:sp>
      <p:sp>
        <p:nvSpPr>
          <p:cNvPr id="7" name="Text Box 1">
            <a:extLst>
              <a:ext uri="{FF2B5EF4-FFF2-40B4-BE49-F238E27FC236}">
                <a16:creationId xmlns:a16="http://schemas.microsoft.com/office/drawing/2014/main" id="{C744ECFC-A0E1-460D-8D4F-D59BB6AF4C94}"/>
              </a:ext>
            </a:extLst>
          </p:cNvPr>
          <p:cNvSpPr txBox="1">
            <a:spLocks noChangeArrowheads="1"/>
          </p:cNvSpPr>
          <p:nvPr/>
        </p:nvSpPr>
        <p:spPr bwMode="auto">
          <a:xfrm>
            <a:off x="838200" y="1682750"/>
            <a:ext cx="6350000" cy="5289549"/>
          </a:xfrm>
          <a:prstGeom prst="rect">
            <a:avLst/>
          </a:prstGeom>
          <a:noFill/>
          <a:ln w="9525">
            <a:noFill/>
            <a:round/>
            <a:headEnd/>
            <a:tailEnd/>
          </a:ln>
          <a:effectLst/>
        </p:spPr>
        <p:txBody>
          <a:bodyPr lIns="90000" tIns="46800" rIns="90000" bIns="46800"/>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marL="528638" indent="-528638" eaLnBrk="1" hangingPunct="1">
              <a:lnSpc>
                <a:spcPct val="90000"/>
              </a:lnSpc>
              <a:spcBef>
                <a:spcPts val="7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2400" b="1" dirty="0">
              <a:solidFill>
                <a:schemeClr val="tx1"/>
              </a:solidFill>
              <a:effectLst>
                <a:outerShdw blurRad="38100" dist="38100" dir="2700000" algn="tl">
                  <a:srgbClr val="000000"/>
                </a:outerShdw>
              </a:effectLst>
              <a:latin typeface="Arial" charset="0"/>
            </a:endParaRPr>
          </a:p>
          <a:p>
            <a:pPr marL="528638" indent="-528638" eaLnBrk="1" hangingPunct="1">
              <a:lnSpc>
                <a:spcPct val="90000"/>
              </a:lnSpc>
              <a:spcBef>
                <a:spcPts val="7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2400" b="1" dirty="0">
              <a:solidFill>
                <a:schemeClr val="tx1"/>
              </a:solidFill>
              <a:effectLst>
                <a:outerShdw blurRad="38100" dist="38100" dir="2700000" algn="tl">
                  <a:srgbClr val="000000"/>
                </a:outerShdw>
              </a:effectLst>
              <a:latin typeface="Arial" charset="0"/>
            </a:endParaRPr>
          </a:p>
          <a:p>
            <a:pPr marL="528638" indent="-528638" eaLnBrk="1" hangingPunct="1">
              <a:lnSpc>
                <a:spcPct val="90000"/>
              </a:lnSpc>
              <a:spcBef>
                <a:spcPts val="7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2400" dirty="0">
                <a:solidFill>
                  <a:schemeClr val="tx1"/>
                </a:solidFill>
                <a:effectLst>
                  <a:outerShdw blurRad="38100" dist="38100" dir="2700000" algn="tl">
                    <a:srgbClr val="000000"/>
                  </a:outerShdw>
                </a:effectLst>
                <a:latin typeface="Arial" charset="0"/>
              </a:rPr>
              <a:t>The final stage of the stroke releases all the burned fuel through the exhaust valve.</a:t>
            </a:r>
          </a:p>
          <a:p>
            <a:pPr marL="528638" indent="-528638" eaLnBrk="1" hangingPunct="1">
              <a:lnSpc>
                <a:spcPct val="90000"/>
              </a:lnSpc>
              <a:spcBef>
                <a:spcPts val="700"/>
              </a:spcBef>
              <a:buClr>
                <a:srgbClr val="FFCC00"/>
              </a:buClr>
              <a:buFont typeface="Wingdings" pitchFamily="2" charset="2"/>
              <a:buNone/>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endParaRPr lang="en-GB" sz="2400" dirty="0">
              <a:solidFill>
                <a:schemeClr val="tx1"/>
              </a:solidFill>
              <a:effectLst>
                <a:outerShdw blurRad="38100" dist="38100" dir="2700000" algn="tl">
                  <a:srgbClr val="000000"/>
                </a:outerShdw>
              </a:effectLst>
              <a:latin typeface="Arial" charset="0"/>
            </a:endParaRPr>
          </a:p>
          <a:p>
            <a:pPr marL="528638" indent="-528638" eaLnBrk="1" hangingPunct="1">
              <a:lnSpc>
                <a:spcPct val="90000"/>
              </a:lnSpc>
              <a:spcBef>
                <a:spcPts val="700"/>
              </a:spcBef>
              <a:buClr>
                <a:srgbClr val="FFCC00"/>
              </a:buClr>
              <a:buFont typeface="Wingdings" pitchFamily="2" charset="2"/>
              <a:buChar char=""/>
              <a:tabLst>
                <a:tab pos="528638" algn="l"/>
                <a:tab pos="985838" algn="l"/>
                <a:tab pos="1443038" algn="l"/>
                <a:tab pos="1900238" algn="l"/>
                <a:tab pos="2357438" algn="l"/>
                <a:tab pos="2814638" algn="l"/>
                <a:tab pos="3271838" algn="l"/>
                <a:tab pos="3729038" algn="l"/>
                <a:tab pos="4186238" algn="l"/>
                <a:tab pos="4643438" algn="l"/>
                <a:tab pos="5100638" algn="l"/>
                <a:tab pos="5557838" algn="l"/>
                <a:tab pos="6015038" algn="l"/>
                <a:tab pos="6472238" algn="l"/>
                <a:tab pos="6929438" algn="l"/>
                <a:tab pos="7386638" algn="l"/>
                <a:tab pos="7843838" algn="l"/>
                <a:tab pos="8301038" algn="l"/>
                <a:tab pos="8758238" algn="l"/>
                <a:tab pos="9215438" algn="l"/>
                <a:tab pos="9672638" algn="l"/>
              </a:tabLst>
              <a:defRPr/>
            </a:pPr>
            <a:r>
              <a:rPr lang="en-GB" sz="2400" dirty="0">
                <a:solidFill>
                  <a:schemeClr val="tx1"/>
                </a:solidFill>
                <a:effectLst>
                  <a:outerShdw blurRad="38100" dist="38100" dir="2700000" algn="tl">
                    <a:srgbClr val="000000"/>
                  </a:outerShdw>
                </a:effectLst>
                <a:latin typeface="Arial" charset="0"/>
              </a:rPr>
              <a:t>As the piston moves from bottom dead </a:t>
            </a:r>
            <a:r>
              <a:rPr lang="en-GB" sz="2400" dirty="0" err="1">
                <a:solidFill>
                  <a:schemeClr val="tx1"/>
                </a:solidFill>
                <a:effectLst>
                  <a:outerShdw blurRad="38100" dist="38100" dir="2700000" algn="tl">
                    <a:srgbClr val="000000"/>
                  </a:outerShdw>
                </a:effectLst>
                <a:latin typeface="Arial" charset="0"/>
              </a:rPr>
              <a:t>center</a:t>
            </a:r>
            <a:r>
              <a:rPr lang="en-GB" sz="2400" dirty="0">
                <a:solidFill>
                  <a:schemeClr val="tx1"/>
                </a:solidFill>
                <a:effectLst>
                  <a:outerShdw blurRad="38100" dist="38100" dir="2700000" algn="tl">
                    <a:srgbClr val="000000"/>
                  </a:outerShdw>
                </a:effectLst>
                <a:latin typeface="Arial" charset="0"/>
              </a:rPr>
              <a:t> to top dead </a:t>
            </a:r>
            <a:r>
              <a:rPr lang="en-GB" sz="2400" dirty="0" err="1">
                <a:solidFill>
                  <a:schemeClr val="tx1"/>
                </a:solidFill>
                <a:effectLst>
                  <a:outerShdw blurRad="38100" dist="38100" dir="2700000" algn="tl">
                    <a:srgbClr val="000000"/>
                  </a:outerShdw>
                </a:effectLst>
                <a:latin typeface="Arial" charset="0"/>
              </a:rPr>
              <a:t>center</a:t>
            </a:r>
            <a:r>
              <a:rPr lang="en-GB" sz="2400" dirty="0">
                <a:solidFill>
                  <a:schemeClr val="tx1"/>
                </a:solidFill>
                <a:effectLst>
                  <a:outerShdw blurRad="38100" dist="38100" dir="2700000" algn="tl">
                    <a:srgbClr val="000000"/>
                  </a:outerShdw>
                </a:effectLst>
                <a:latin typeface="Arial" charset="0"/>
              </a:rPr>
              <a:t> it takes all the burned fuel and pushes it out of the cylinder, preparing it for the next cycle of strokes.</a:t>
            </a:r>
          </a:p>
        </p:txBody>
      </p:sp>
      <p:grpSp>
        <p:nvGrpSpPr>
          <p:cNvPr id="9" name="Group 8">
            <a:extLst>
              <a:ext uri="{FF2B5EF4-FFF2-40B4-BE49-F238E27FC236}">
                <a16:creationId xmlns:a16="http://schemas.microsoft.com/office/drawing/2014/main" id="{26A37226-5C4B-4034-A53F-B9F975A0D219}"/>
              </a:ext>
            </a:extLst>
          </p:cNvPr>
          <p:cNvGrpSpPr>
            <a:grpSpLocks/>
          </p:cNvGrpSpPr>
          <p:nvPr/>
        </p:nvGrpSpPr>
        <p:grpSpPr bwMode="auto">
          <a:xfrm>
            <a:off x="7672387" y="1682750"/>
            <a:ext cx="3910013" cy="4335463"/>
            <a:chOff x="2976" y="240"/>
            <a:chExt cx="2463" cy="3715"/>
          </a:xfrm>
        </p:grpSpPr>
        <p:pic>
          <p:nvPicPr>
            <p:cNvPr id="10" name="Picture 9">
              <a:extLst>
                <a:ext uri="{FF2B5EF4-FFF2-40B4-BE49-F238E27FC236}">
                  <a16:creationId xmlns:a16="http://schemas.microsoft.com/office/drawing/2014/main" id="{5D169AA6-7D57-4E50-A570-7BA00DEDF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240"/>
              <a:ext cx="2463" cy="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4">
              <a:extLst>
                <a:ext uri="{FF2B5EF4-FFF2-40B4-BE49-F238E27FC236}">
                  <a16:creationId xmlns:a16="http://schemas.microsoft.com/office/drawing/2014/main" id="{83CE1A42-B3FD-4D0F-A740-C2C9B431D6A5}"/>
                </a:ext>
              </a:extLst>
            </p:cNvPr>
            <p:cNvSpPr txBox="1">
              <a:spLocks noChangeArrowheads="1"/>
            </p:cNvSpPr>
            <p:nvPr/>
          </p:nvSpPr>
          <p:spPr bwMode="auto">
            <a:xfrm>
              <a:off x="2976" y="240"/>
              <a:ext cx="2463" cy="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GB"/>
              </a:defPPr>
              <a:lvl1pPr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57200" rtl="0" eaLnBrk="0" fontAlgn="base" hangingPunct="0">
                <a:lnSpc>
                  <a:spcPct val="81000"/>
                </a:lnSpc>
                <a:spcBef>
                  <a:spcPct val="0"/>
                </a:spcBef>
                <a:spcAft>
                  <a:spcPct val="0"/>
                </a:spcAft>
                <a:buClr>
                  <a:srgbClr val="FFFFFF"/>
                </a:buClr>
                <a:buSzPct val="100000"/>
                <a:buFont typeface="Arial" panose="020B0604020202020204" pitchFamily="34"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endParaRPr lang="en-US" altLang="en-US"/>
            </a:p>
          </p:txBody>
        </p:sp>
      </p:grpSp>
    </p:spTree>
    <p:extLst>
      <p:ext uri="{BB962C8B-B14F-4D97-AF65-F5344CB8AC3E}">
        <p14:creationId xmlns:p14="http://schemas.microsoft.com/office/powerpoint/2010/main" val="1986453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1642</Words>
  <Application>Microsoft Office PowerPoint</Application>
  <PresentationFormat>Widescreen</PresentationFormat>
  <Paragraphs>206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American Typewriter</vt:lpstr>
      <vt:lpstr>Arial</vt:lpstr>
      <vt:lpstr>Calibri</vt:lpstr>
      <vt:lpstr>Comic Sans MS</vt:lpstr>
      <vt:lpstr>Lucida Sans Unicode</vt:lpstr>
      <vt:lpstr>Times New Roman</vt:lpstr>
      <vt:lpstr>Wingdings</vt:lpstr>
      <vt:lpstr>Office Theme</vt:lpstr>
      <vt:lpstr>   ELEMENTS OF MECHANICAL ENGINEERING(BMEC-1201)  </vt:lpstr>
      <vt:lpstr>IC ENGINES</vt:lpstr>
      <vt:lpstr>Construction and Working of IC Engine</vt:lpstr>
      <vt:lpstr>Classification of IC Engines</vt:lpstr>
      <vt:lpstr>Parts of IC Engine</vt:lpstr>
      <vt:lpstr>Working of IC Engine</vt:lpstr>
      <vt:lpstr>COMPRESSION STROKE</vt:lpstr>
      <vt:lpstr>POWER STROKE</vt:lpstr>
      <vt:lpstr>EXHAUST STROKE</vt:lpstr>
      <vt:lpstr>SCHEMATIC SKETCH</vt:lpstr>
      <vt:lpstr>DIESEL ENGINES</vt:lpstr>
      <vt:lpstr>WORKING OF DIESEL ENGINE</vt:lpstr>
      <vt:lpstr>WORKING OF DIESEL ENGINE</vt:lpstr>
      <vt:lpstr>COMPARISON BETWEEN DIESEL AND PETROL ENGINES</vt:lpstr>
      <vt:lpstr>TWO STROKE CYCLE</vt:lpstr>
      <vt:lpstr>PowerPoint Presentation</vt:lpstr>
      <vt:lpstr>COMPARISON B/W 4-S AND 2-S CYCLES</vt:lpstr>
      <vt:lpstr>FOUR STROKE VS TWO STROKE ENGINES</vt:lpstr>
      <vt:lpstr>Summary</vt:lpstr>
      <vt:lpstr>Topics to be Discussed in Next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DELL</cp:lastModifiedBy>
  <cp:revision>111</cp:revision>
  <dcterms:created xsi:type="dcterms:W3CDTF">2020-11-12T04:35:12Z</dcterms:created>
  <dcterms:modified xsi:type="dcterms:W3CDTF">2023-07-15T08:51:43Z</dcterms:modified>
</cp:coreProperties>
</file>